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7" r:id="rId3"/>
    <p:sldMasterId id="2147483683" r:id="rId4"/>
  </p:sldMasterIdLst>
  <p:notesMasterIdLst>
    <p:notesMasterId r:id="rId16"/>
  </p:notesMasterIdLst>
  <p:sldIdLst>
    <p:sldId id="528" r:id="rId5"/>
    <p:sldId id="257" r:id="rId6"/>
    <p:sldId id="256" r:id="rId7"/>
    <p:sldId id="529" r:id="rId8"/>
    <p:sldId id="533" r:id="rId9"/>
    <p:sldId id="530" r:id="rId10"/>
    <p:sldId id="531" r:id="rId11"/>
    <p:sldId id="534" r:id="rId12"/>
    <p:sldId id="532" r:id="rId13"/>
    <p:sldId id="535" r:id="rId14"/>
    <p:sldId id="536" r:id="rId1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E9DE"/>
    <a:srgbClr val="65C2AA"/>
    <a:srgbClr val="179F96"/>
    <a:srgbClr val="E36F84"/>
    <a:srgbClr val="A8DACC"/>
    <a:srgbClr val="EDF9F6"/>
    <a:srgbClr val="1061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p:restoredTop sz="96327"/>
  </p:normalViewPr>
  <p:slideViewPr>
    <p:cSldViewPr snapToGrid="0" snapToObjects="1">
      <p:cViewPr varScale="1">
        <p:scale>
          <a:sx n="87" d="100"/>
          <a:sy n="87" d="100"/>
        </p:scale>
        <p:origin x="224" y="18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laskentataulukko.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Column1</c:v>
                </c:pt>
              </c:strCache>
            </c:strRef>
          </c:tx>
          <c:explosion val="9"/>
          <c:dPt>
            <c:idx val="0"/>
            <c:bubble3D val="0"/>
            <c:spPr>
              <a:gradFill rotWithShape="1">
                <a:gsLst>
                  <a:gs pos="0">
                    <a:schemeClr val="dk1">
                      <a:tint val="88500"/>
                      <a:lumMod val="110000"/>
                      <a:satMod val="105000"/>
                      <a:tint val="67000"/>
                    </a:schemeClr>
                  </a:gs>
                  <a:gs pos="50000">
                    <a:schemeClr val="dk1">
                      <a:tint val="88500"/>
                      <a:lumMod val="105000"/>
                      <a:satMod val="103000"/>
                      <a:tint val="73000"/>
                    </a:schemeClr>
                  </a:gs>
                  <a:gs pos="100000">
                    <a:schemeClr val="dk1">
                      <a:tint val="88500"/>
                      <a:lumMod val="105000"/>
                      <a:satMod val="109000"/>
                      <a:tint val="81000"/>
                    </a:schemeClr>
                  </a:gs>
                </a:gsLst>
                <a:lin ang="5400000" scaled="0"/>
              </a:gradFill>
              <a:ln w="9525" cap="flat" cmpd="sng" algn="ctr">
                <a:solidFill>
                  <a:schemeClr val="dk1">
                    <a:tint val="88500"/>
                    <a:shade val="95000"/>
                  </a:schemeClr>
                </a:solidFill>
                <a:round/>
              </a:ln>
              <a:effectLst/>
            </c:spPr>
            <c:extLst>
              <c:ext xmlns:c16="http://schemas.microsoft.com/office/drawing/2014/chart" uri="{C3380CC4-5D6E-409C-BE32-E72D297353CC}">
                <c16:uniqueId val="{00000001-AE79-FF49-A6F6-DB78ECBEC2B1}"/>
              </c:ext>
            </c:extLst>
          </c:dPt>
          <c:dPt>
            <c:idx val="1"/>
            <c:bubble3D val="0"/>
            <c:spPr>
              <a:gradFill rotWithShape="1">
                <a:gsLst>
                  <a:gs pos="0">
                    <a:schemeClr val="dk1">
                      <a:tint val="55000"/>
                      <a:lumMod val="110000"/>
                      <a:satMod val="105000"/>
                      <a:tint val="67000"/>
                    </a:schemeClr>
                  </a:gs>
                  <a:gs pos="50000">
                    <a:schemeClr val="dk1">
                      <a:tint val="55000"/>
                      <a:lumMod val="105000"/>
                      <a:satMod val="103000"/>
                      <a:tint val="73000"/>
                    </a:schemeClr>
                  </a:gs>
                  <a:gs pos="100000">
                    <a:schemeClr val="dk1">
                      <a:tint val="55000"/>
                      <a:lumMod val="105000"/>
                      <a:satMod val="109000"/>
                      <a:tint val="81000"/>
                    </a:schemeClr>
                  </a:gs>
                </a:gsLst>
                <a:lin ang="5400000" scaled="0"/>
              </a:gradFill>
              <a:ln w="9525" cap="flat" cmpd="sng" algn="ctr">
                <a:solidFill>
                  <a:schemeClr val="dk1">
                    <a:tint val="55000"/>
                    <a:shade val="95000"/>
                  </a:schemeClr>
                </a:solidFill>
                <a:round/>
              </a:ln>
              <a:effectLst/>
            </c:spPr>
            <c:extLst>
              <c:ext xmlns:c16="http://schemas.microsoft.com/office/drawing/2014/chart" uri="{C3380CC4-5D6E-409C-BE32-E72D297353CC}">
                <c16:uniqueId val="{00000003-AE79-FF49-A6F6-DB78ECBEC2B1}"/>
              </c:ext>
            </c:extLst>
          </c:dPt>
          <c:dPt>
            <c:idx val="2"/>
            <c:bubble3D val="0"/>
            <c:spPr>
              <a:gradFill rotWithShape="1">
                <a:gsLst>
                  <a:gs pos="0">
                    <a:schemeClr val="dk1">
                      <a:tint val="75000"/>
                      <a:lumMod val="110000"/>
                      <a:satMod val="105000"/>
                      <a:tint val="67000"/>
                    </a:schemeClr>
                  </a:gs>
                  <a:gs pos="50000">
                    <a:schemeClr val="dk1">
                      <a:tint val="75000"/>
                      <a:lumMod val="105000"/>
                      <a:satMod val="103000"/>
                      <a:tint val="73000"/>
                    </a:schemeClr>
                  </a:gs>
                  <a:gs pos="100000">
                    <a:schemeClr val="dk1">
                      <a:tint val="75000"/>
                      <a:lumMod val="105000"/>
                      <a:satMod val="109000"/>
                      <a:tint val="81000"/>
                    </a:schemeClr>
                  </a:gs>
                </a:gsLst>
                <a:lin ang="5400000" scaled="0"/>
              </a:gradFill>
              <a:ln w="9525" cap="flat" cmpd="sng" algn="ctr">
                <a:solidFill>
                  <a:schemeClr val="dk1">
                    <a:tint val="75000"/>
                    <a:shade val="95000"/>
                  </a:schemeClr>
                </a:solidFill>
                <a:round/>
              </a:ln>
              <a:effectLst/>
            </c:spPr>
            <c:extLst>
              <c:ext xmlns:c16="http://schemas.microsoft.com/office/drawing/2014/chart" uri="{C3380CC4-5D6E-409C-BE32-E72D297353CC}">
                <c16:uniqueId val="{00000005-AE79-FF49-A6F6-DB78ECBEC2B1}"/>
              </c:ext>
            </c:extLst>
          </c:dPt>
          <c:dPt>
            <c:idx val="3"/>
            <c:bubble3D val="0"/>
            <c:spPr>
              <a:gradFill rotWithShape="1">
                <a:gsLst>
                  <a:gs pos="0">
                    <a:schemeClr val="dk1">
                      <a:tint val="98500"/>
                      <a:lumMod val="110000"/>
                      <a:satMod val="105000"/>
                      <a:tint val="67000"/>
                    </a:schemeClr>
                  </a:gs>
                  <a:gs pos="50000">
                    <a:schemeClr val="dk1">
                      <a:tint val="98500"/>
                      <a:lumMod val="105000"/>
                      <a:satMod val="103000"/>
                      <a:tint val="73000"/>
                    </a:schemeClr>
                  </a:gs>
                  <a:gs pos="100000">
                    <a:schemeClr val="dk1">
                      <a:tint val="98500"/>
                      <a:lumMod val="105000"/>
                      <a:satMod val="109000"/>
                      <a:tint val="81000"/>
                    </a:schemeClr>
                  </a:gs>
                </a:gsLst>
                <a:lin ang="5400000" scaled="0"/>
              </a:gradFill>
              <a:ln w="9525" cap="flat" cmpd="sng" algn="ctr">
                <a:solidFill>
                  <a:schemeClr val="dk1">
                    <a:tint val="98500"/>
                    <a:shade val="95000"/>
                  </a:schemeClr>
                </a:solidFill>
                <a:round/>
              </a:ln>
              <a:effectLst/>
            </c:spPr>
            <c:extLst>
              <c:ext xmlns:c16="http://schemas.microsoft.com/office/drawing/2014/chart" uri="{C3380CC4-5D6E-409C-BE32-E72D297353CC}">
                <c16:uniqueId val="{00000007-AE79-FF49-A6F6-DB78ECBEC2B1}"/>
              </c:ext>
            </c:extLst>
          </c:dPt>
          <c:dPt>
            <c:idx val="4"/>
            <c:bubble3D val="0"/>
            <c:spPr>
              <a:gradFill rotWithShape="1">
                <a:gsLst>
                  <a:gs pos="0">
                    <a:schemeClr val="dk1">
                      <a:tint val="30000"/>
                      <a:lumMod val="110000"/>
                      <a:satMod val="105000"/>
                      <a:tint val="67000"/>
                    </a:schemeClr>
                  </a:gs>
                  <a:gs pos="50000">
                    <a:schemeClr val="dk1">
                      <a:tint val="30000"/>
                      <a:lumMod val="105000"/>
                      <a:satMod val="103000"/>
                      <a:tint val="73000"/>
                    </a:schemeClr>
                  </a:gs>
                  <a:gs pos="100000">
                    <a:schemeClr val="dk1">
                      <a:tint val="30000"/>
                      <a:lumMod val="105000"/>
                      <a:satMod val="109000"/>
                      <a:tint val="81000"/>
                    </a:schemeClr>
                  </a:gs>
                </a:gsLst>
                <a:lin ang="5400000" scaled="0"/>
              </a:gradFill>
              <a:ln w="9525" cap="flat" cmpd="sng" algn="ctr">
                <a:solidFill>
                  <a:schemeClr val="dk1">
                    <a:tint val="30000"/>
                    <a:shade val="95000"/>
                  </a:schemeClr>
                </a:solidFill>
                <a:round/>
              </a:ln>
              <a:effectLst/>
            </c:spPr>
            <c:extLst>
              <c:ext xmlns:c16="http://schemas.microsoft.com/office/drawing/2014/chart" uri="{C3380CC4-5D6E-409C-BE32-E72D297353CC}">
                <c16:uniqueId val="{00000009-AE79-FF49-A6F6-DB78ECBEC2B1}"/>
              </c:ext>
            </c:extLst>
          </c:dPt>
          <c:dPt>
            <c:idx val="5"/>
            <c:bubble3D val="0"/>
            <c:spPr>
              <a:gradFill rotWithShape="1">
                <a:gsLst>
                  <a:gs pos="0">
                    <a:schemeClr val="dk1">
                      <a:tint val="60000"/>
                      <a:lumMod val="110000"/>
                      <a:satMod val="105000"/>
                      <a:tint val="67000"/>
                    </a:schemeClr>
                  </a:gs>
                  <a:gs pos="50000">
                    <a:schemeClr val="dk1">
                      <a:tint val="60000"/>
                      <a:lumMod val="105000"/>
                      <a:satMod val="103000"/>
                      <a:tint val="73000"/>
                    </a:schemeClr>
                  </a:gs>
                  <a:gs pos="100000">
                    <a:schemeClr val="dk1">
                      <a:tint val="60000"/>
                      <a:lumMod val="105000"/>
                      <a:satMod val="109000"/>
                      <a:tint val="81000"/>
                    </a:schemeClr>
                  </a:gs>
                </a:gsLst>
                <a:lin ang="5400000" scaled="0"/>
              </a:gradFill>
              <a:ln w="9525" cap="flat" cmpd="sng" algn="ctr">
                <a:solidFill>
                  <a:schemeClr val="dk1">
                    <a:tint val="60000"/>
                    <a:shade val="95000"/>
                  </a:schemeClr>
                </a:solidFill>
                <a:round/>
              </a:ln>
              <a:effectLst/>
            </c:spPr>
            <c:extLst>
              <c:ext xmlns:c16="http://schemas.microsoft.com/office/drawing/2014/chart" uri="{C3380CC4-5D6E-409C-BE32-E72D297353CC}">
                <c16:uniqueId val="{0000000B-AE79-FF49-A6F6-DB78ECBEC2B1}"/>
              </c:ext>
            </c:extLst>
          </c:dPt>
          <c:dPt>
            <c:idx val="6"/>
            <c:bubble3D val="0"/>
            <c:spPr>
              <a:gradFill rotWithShape="1">
                <a:gsLst>
                  <a:gs pos="0">
                    <a:schemeClr val="dk1">
                      <a:tint val="80000"/>
                      <a:lumMod val="110000"/>
                      <a:satMod val="105000"/>
                      <a:tint val="67000"/>
                    </a:schemeClr>
                  </a:gs>
                  <a:gs pos="50000">
                    <a:schemeClr val="dk1">
                      <a:tint val="80000"/>
                      <a:lumMod val="105000"/>
                      <a:satMod val="103000"/>
                      <a:tint val="73000"/>
                    </a:schemeClr>
                  </a:gs>
                  <a:gs pos="100000">
                    <a:schemeClr val="dk1">
                      <a:tint val="80000"/>
                      <a:lumMod val="105000"/>
                      <a:satMod val="109000"/>
                      <a:tint val="81000"/>
                    </a:schemeClr>
                  </a:gs>
                </a:gsLst>
                <a:lin ang="5400000" scaled="0"/>
              </a:gradFill>
              <a:ln w="9525" cap="flat" cmpd="sng" algn="ctr">
                <a:solidFill>
                  <a:schemeClr val="dk1">
                    <a:tint val="80000"/>
                    <a:shade val="95000"/>
                  </a:schemeClr>
                </a:solidFill>
                <a:round/>
              </a:ln>
              <a:effectLst/>
            </c:spPr>
            <c:extLst>
              <c:ext xmlns:c16="http://schemas.microsoft.com/office/drawing/2014/chart" uri="{C3380CC4-5D6E-409C-BE32-E72D297353CC}">
                <c16:uniqueId val="{0000000D-AE79-FF49-A6F6-DB78ECBEC2B1}"/>
              </c:ext>
            </c:extLst>
          </c:dPt>
          <c:dPt>
            <c:idx val="7"/>
            <c:bubble3D val="0"/>
            <c:spPr>
              <a:gradFill rotWithShape="1">
                <a:gsLst>
                  <a:gs pos="0">
                    <a:schemeClr val="dk1">
                      <a:tint val="88500"/>
                      <a:lumMod val="110000"/>
                      <a:satMod val="105000"/>
                      <a:tint val="67000"/>
                    </a:schemeClr>
                  </a:gs>
                  <a:gs pos="50000">
                    <a:schemeClr val="dk1">
                      <a:tint val="88500"/>
                      <a:lumMod val="105000"/>
                      <a:satMod val="103000"/>
                      <a:tint val="73000"/>
                    </a:schemeClr>
                  </a:gs>
                  <a:gs pos="100000">
                    <a:schemeClr val="dk1">
                      <a:tint val="88500"/>
                      <a:lumMod val="105000"/>
                      <a:satMod val="109000"/>
                      <a:tint val="81000"/>
                    </a:schemeClr>
                  </a:gs>
                </a:gsLst>
                <a:lin ang="5400000" scaled="0"/>
              </a:gradFill>
              <a:ln w="9525" cap="flat" cmpd="sng" algn="ctr">
                <a:solidFill>
                  <a:schemeClr val="dk1">
                    <a:tint val="88500"/>
                    <a:shade val="95000"/>
                  </a:schemeClr>
                </a:solidFill>
                <a:round/>
              </a:ln>
              <a:effectLst/>
            </c:spPr>
            <c:extLst>
              <c:ext xmlns:c16="http://schemas.microsoft.com/office/drawing/2014/chart" uri="{C3380CC4-5D6E-409C-BE32-E72D297353CC}">
                <c16:uniqueId val="{0000000F-AE79-FF49-A6F6-DB78ECBEC2B1}"/>
              </c:ext>
            </c:extLst>
          </c:dPt>
          <c:dPt>
            <c:idx val="8"/>
            <c:bubble3D val="0"/>
            <c:spPr>
              <a:gradFill rotWithShape="1">
                <a:gsLst>
                  <a:gs pos="0">
                    <a:schemeClr val="dk1">
                      <a:tint val="55000"/>
                      <a:lumMod val="110000"/>
                      <a:satMod val="105000"/>
                      <a:tint val="67000"/>
                    </a:schemeClr>
                  </a:gs>
                  <a:gs pos="50000">
                    <a:schemeClr val="dk1">
                      <a:tint val="55000"/>
                      <a:lumMod val="105000"/>
                      <a:satMod val="103000"/>
                      <a:tint val="73000"/>
                    </a:schemeClr>
                  </a:gs>
                  <a:gs pos="100000">
                    <a:schemeClr val="dk1">
                      <a:tint val="55000"/>
                      <a:lumMod val="105000"/>
                      <a:satMod val="109000"/>
                      <a:tint val="81000"/>
                    </a:schemeClr>
                  </a:gs>
                </a:gsLst>
                <a:lin ang="5400000" scaled="0"/>
              </a:gradFill>
              <a:ln w="9525" cap="flat" cmpd="sng" algn="ctr">
                <a:solidFill>
                  <a:schemeClr val="dk1">
                    <a:tint val="55000"/>
                    <a:shade val="95000"/>
                  </a:schemeClr>
                </a:solidFill>
                <a:round/>
              </a:ln>
              <a:effectLst/>
            </c:spPr>
            <c:extLst>
              <c:ext xmlns:c16="http://schemas.microsoft.com/office/drawing/2014/chart" uri="{C3380CC4-5D6E-409C-BE32-E72D297353CC}">
                <c16:uniqueId val="{00000011-AE79-FF49-A6F6-DB78ECBEC2B1}"/>
              </c:ext>
            </c:extLst>
          </c:dPt>
          <c:dPt>
            <c:idx val="9"/>
            <c:bubble3D val="0"/>
            <c:spPr>
              <a:gradFill rotWithShape="1">
                <a:gsLst>
                  <a:gs pos="0">
                    <a:schemeClr val="dk1">
                      <a:tint val="75000"/>
                      <a:lumMod val="110000"/>
                      <a:satMod val="105000"/>
                      <a:tint val="67000"/>
                    </a:schemeClr>
                  </a:gs>
                  <a:gs pos="50000">
                    <a:schemeClr val="dk1">
                      <a:tint val="75000"/>
                      <a:lumMod val="105000"/>
                      <a:satMod val="103000"/>
                      <a:tint val="73000"/>
                    </a:schemeClr>
                  </a:gs>
                  <a:gs pos="100000">
                    <a:schemeClr val="dk1">
                      <a:tint val="75000"/>
                      <a:lumMod val="105000"/>
                      <a:satMod val="109000"/>
                      <a:tint val="81000"/>
                    </a:schemeClr>
                  </a:gs>
                </a:gsLst>
                <a:lin ang="5400000" scaled="0"/>
              </a:gradFill>
              <a:ln w="9525" cap="flat" cmpd="sng" algn="ctr">
                <a:solidFill>
                  <a:schemeClr val="dk1">
                    <a:tint val="75000"/>
                    <a:shade val="95000"/>
                  </a:schemeClr>
                </a:solidFill>
                <a:round/>
              </a:ln>
              <a:effectLst/>
            </c:spPr>
            <c:extLst>
              <c:ext xmlns:c16="http://schemas.microsoft.com/office/drawing/2014/chart" uri="{C3380CC4-5D6E-409C-BE32-E72D297353CC}">
                <c16:uniqueId val="{00000013-AE79-FF49-A6F6-DB78ECBEC2B1}"/>
              </c:ext>
            </c:extLst>
          </c:dPt>
          <c:dPt>
            <c:idx val="10"/>
            <c:bubble3D val="0"/>
            <c:spPr>
              <a:gradFill rotWithShape="1">
                <a:gsLst>
                  <a:gs pos="0">
                    <a:schemeClr val="dk1">
                      <a:tint val="98500"/>
                      <a:lumMod val="110000"/>
                      <a:satMod val="105000"/>
                      <a:tint val="67000"/>
                    </a:schemeClr>
                  </a:gs>
                  <a:gs pos="50000">
                    <a:schemeClr val="dk1">
                      <a:tint val="98500"/>
                      <a:lumMod val="105000"/>
                      <a:satMod val="103000"/>
                      <a:tint val="73000"/>
                    </a:schemeClr>
                  </a:gs>
                  <a:gs pos="100000">
                    <a:schemeClr val="dk1">
                      <a:tint val="98500"/>
                      <a:lumMod val="105000"/>
                      <a:satMod val="109000"/>
                      <a:tint val="81000"/>
                    </a:schemeClr>
                  </a:gs>
                </a:gsLst>
                <a:lin ang="5400000" scaled="0"/>
              </a:gradFill>
              <a:ln w="9525" cap="flat" cmpd="sng" algn="ctr">
                <a:solidFill>
                  <a:schemeClr val="dk1">
                    <a:tint val="98500"/>
                    <a:shade val="95000"/>
                  </a:schemeClr>
                </a:solidFill>
                <a:round/>
              </a:ln>
              <a:effectLst/>
            </c:spPr>
            <c:extLst>
              <c:ext xmlns:c16="http://schemas.microsoft.com/office/drawing/2014/chart" uri="{C3380CC4-5D6E-409C-BE32-E72D297353CC}">
                <c16:uniqueId val="{00000015-AE79-FF49-A6F6-DB78ECBEC2B1}"/>
              </c:ext>
            </c:extLst>
          </c:dPt>
          <c:dPt>
            <c:idx val="11"/>
            <c:bubble3D val="0"/>
            <c:spPr>
              <a:gradFill rotWithShape="1">
                <a:gsLst>
                  <a:gs pos="0">
                    <a:schemeClr val="dk1">
                      <a:tint val="30000"/>
                      <a:lumMod val="110000"/>
                      <a:satMod val="105000"/>
                      <a:tint val="67000"/>
                    </a:schemeClr>
                  </a:gs>
                  <a:gs pos="50000">
                    <a:schemeClr val="dk1">
                      <a:tint val="30000"/>
                      <a:lumMod val="105000"/>
                      <a:satMod val="103000"/>
                      <a:tint val="73000"/>
                    </a:schemeClr>
                  </a:gs>
                  <a:gs pos="100000">
                    <a:schemeClr val="dk1">
                      <a:tint val="30000"/>
                      <a:lumMod val="105000"/>
                      <a:satMod val="109000"/>
                      <a:tint val="81000"/>
                    </a:schemeClr>
                  </a:gs>
                </a:gsLst>
                <a:lin ang="5400000" scaled="0"/>
              </a:gradFill>
              <a:ln w="9525" cap="flat" cmpd="sng" algn="ctr">
                <a:solidFill>
                  <a:schemeClr val="dk1">
                    <a:tint val="30000"/>
                    <a:shade val="95000"/>
                  </a:schemeClr>
                </a:solidFill>
                <a:round/>
              </a:ln>
              <a:effectLst/>
            </c:spPr>
            <c:extLst>
              <c:ext xmlns:c16="http://schemas.microsoft.com/office/drawing/2014/chart" uri="{C3380CC4-5D6E-409C-BE32-E72D297353CC}">
                <c16:uniqueId val="{00000017-AE79-FF49-A6F6-DB78ECBEC2B1}"/>
              </c:ext>
            </c:extLst>
          </c:dPt>
          <c:cat>
            <c:strRef>
              <c:f>Sheet1!$A$2:$A$13</c:f>
              <c:strCache>
                <c:ptCount val="12"/>
                <c:pt idx="0">
                  <c:v>1st Qtr</c:v>
                </c:pt>
                <c:pt idx="1">
                  <c:v>2nd Qtr</c:v>
                </c:pt>
                <c:pt idx="2">
                  <c:v>3rd Qtr</c:v>
                </c:pt>
                <c:pt idx="3">
                  <c:v>4th Qtr</c:v>
                </c:pt>
                <c:pt idx="4">
                  <c:v>5th </c:v>
                </c:pt>
                <c:pt idx="5">
                  <c:v>6th</c:v>
                </c:pt>
                <c:pt idx="6">
                  <c:v>8th</c:v>
                </c:pt>
                <c:pt idx="7">
                  <c:v>9th</c:v>
                </c:pt>
                <c:pt idx="8">
                  <c:v>10th</c:v>
                </c:pt>
                <c:pt idx="9">
                  <c:v>11th</c:v>
                </c:pt>
                <c:pt idx="10">
                  <c:v>12th</c:v>
                </c:pt>
                <c:pt idx="11">
                  <c:v>13th</c:v>
                </c:pt>
              </c:strCache>
            </c:strRef>
          </c:cat>
          <c:val>
            <c:numRef>
              <c:f>Sheet1!$B$2:$B$13</c:f>
              <c:numCache>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extLst>
            <c:ext xmlns:c16="http://schemas.microsoft.com/office/drawing/2014/chart" uri="{C3380CC4-5D6E-409C-BE32-E72D297353CC}">
              <c16:uniqueId val="{00000018-AE79-FF49-A6F6-DB78ECBEC2B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598F22-1421-7D48-8A85-20EFFAF9080F}" type="datetimeFigureOut">
              <a:rPr lang="fi-FI" smtClean="0"/>
              <a:t>4.3.2021</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7E860B-6592-3344-A1D5-55D121923C9E}" type="slidenum">
              <a:rPr lang="fi-FI" smtClean="0"/>
              <a:t>‹#›</a:t>
            </a:fld>
            <a:endParaRPr lang="fi-FI"/>
          </a:p>
        </p:txBody>
      </p:sp>
    </p:spTree>
    <p:extLst>
      <p:ext uri="{BB962C8B-B14F-4D97-AF65-F5344CB8AC3E}">
        <p14:creationId xmlns:p14="http://schemas.microsoft.com/office/powerpoint/2010/main" val="983263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 name="Google Shape;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97188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 name="Google Shape;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394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 name="Google Shape;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33462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 name="Google Shape;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0959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D11D12-DAC7-3342-80C2-BB42E9B82659}"/>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AFE8FF52-1650-534C-8056-F16EEF19F6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84D501B8-A365-3943-B40D-C2290A16EF46}"/>
              </a:ext>
            </a:extLst>
          </p:cNvPr>
          <p:cNvSpPr>
            <a:spLocks noGrp="1"/>
          </p:cNvSpPr>
          <p:nvPr>
            <p:ph type="dt" sz="half" idx="10"/>
          </p:nvPr>
        </p:nvSpPr>
        <p:spPr/>
        <p:txBody>
          <a:bodyPr/>
          <a:lstStyle/>
          <a:p>
            <a:fld id="{2E2B3CEC-EB08-5D4B-99EF-79B9295EACEE}" type="datetimeFigureOut">
              <a:rPr lang="fi-FI" smtClean="0"/>
              <a:t>4.3.2021</a:t>
            </a:fld>
            <a:endParaRPr lang="fi-FI"/>
          </a:p>
        </p:txBody>
      </p:sp>
      <p:sp>
        <p:nvSpPr>
          <p:cNvPr id="5" name="Alatunnisteen paikkamerkki 4">
            <a:extLst>
              <a:ext uri="{FF2B5EF4-FFF2-40B4-BE49-F238E27FC236}">
                <a16:creationId xmlns:a16="http://schemas.microsoft.com/office/drawing/2014/main" id="{0FC2A5BC-6013-0148-A209-9522AE8276F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C4B399E-78FE-2941-B46C-B7FD10EB7309}"/>
              </a:ext>
            </a:extLst>
          </p:cNvPr>
          <p:cNvSpPr>
            <a:spLocks noGrp="1"/>
          </p:cNvSpPr>
          <p:nvPr>
            <p:ph type="sldNum" sz="quarter" idx="12"/>
          </p:nvPr>
        </p:nvSpPr>
        <p:spPr/>
        <p:txBody>
          <a:bodyPr/>
          <a:lstStyle/>
          <a:p>
            <a:fld id="{17897F94-5D60-D444-97D3-01C6D761D96D}" type="slidenum">
              <a:rPr lang="fi-FI" smtClean="0"/>
              <a:t>‹#›</a:t>
            </a:fld>
            <a:endParaRPr lang="fi-FI"/>
          </a:p>
        </p:txBody>
      </p:sp>
    </p:spTree>
    <p:extLst>
      <p:ext uri="{BB962C8B-B14F-4D97-AF65-F5344CB8AC3E}">
        <p14:creationId xmlns:p14="http://schemas.microsoft.com/office/powerpoint/2010/main" val="1568217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6BB538-D172-A344-8EB9-256319A63AE0}"/>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9FEB31C3-A24E-2849-A726-1D654C5D3274}"/>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E8D4935-435E-2449-B0FB-79B5F2A86B9C}"/>
              </a:ext>
            </a:extLst>
          </p:cNvPr>
          <p:cNvSpPr>
            <a:spLocks noGrp="1"/>
          </p:cNvSpPr>
          <p:nvPr>
            <p:ph type="dt" sz="half" idx="10"/>
          </p:nvPr>
        </p:nvSpPr>
        <p:spPr/>
        <p:txBody>
          <a:bodyPr/>
          <a:lstStyle/>
          <a:p>
            <a:fld id="{2E2B3CEC-EB08-5D4B-99EF-79B9295EACEE}" type="datetimeFigureOut">
              <a:rPr lang="fi-FI" smtClean="0"/>
              <a:t>4.3.2021</a:t>
            </a:fld>
            <a:endParaRPr lang="fi-FI"/>
          </a:p>
        </p:txBody>
      </p:sp>
      <p:sp>
        <p:nvSpPr>
          <p:cNvPr id="5" name="Alatunnisteen paikkamerkki 4">
            <a:extLst>
              <a:ext uri="{FF2B5EF4-FFF2-40B4-BE49-F238E27FC236}">
                <a16:creationId xmlns:a16="http://schemas.microsoft.com/office/drawing/2014/main" id="{EAC85374-F723-4445-88EC-BBB1A053349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6DDB478-241E-324F-B855-5830A24BB9E3}"/>
              </a:ext>
            </a:extLst>
          </p:cNvPr>
          <p:cNvSpPr>
            <a:spLocks noGrp="1"/>
          </p:cNvSpPr>
          <p:nvPr>
            <p:ph type="sldNum" sz="quarter" idx="12"/>
          </p:nvPr>
        </p:nvSpPr>
        <p:spPr/>
        <p:txBody>
          <a:bodyPr/>
          <a:lstStyle/>
          <a:p>
            <a:fld id="{17897F94-5D60-D444-97D3-01C6D761D96D}" type="slidenum">
              <a:rPr lang="fi-FI" smtClean="0"/>
              <a:t>‹#›</a:t>
            </a:fld>
            <a:endParaRPr lang="fi-FI"/>
          </a:p>
        </p:txBody>
      </p:sp>
    </p:spTree>
    <p:extLst>
      <p:ext uri="{BB962C8B-B14F-4D97-AF65-F5344CB8AC3E}">
        <p14:creationId xmlns:p14="http://schemas.microsoft.com/office/powerpoint/2010/main" val="2538713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5BE3CA81-15B8-8149-A689-5841FF72ABEF}"/>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83D3A9F6-4AA7-E44F-BCAF-7A179E868635}"/>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151D3F6-851C-DE43-8D18-3ED55E101D2E}"/>
              </a:ext>
            </a:extLst>
          </p:cNvPr>
          <p:cNvSpPr>
            <a:spLocks noGrp="1"/>
          </p:cNvSpPr>
          <p:nvPr>
            <p:ph type="dt" sz="half" idx="10"/>
          </p:nvPr>
        </p:nvSpPr>
        <p:spPr/>
        <p:txBody>
          <a:bodyPr/>
          <a:lstStyle/>
          <a:p>
            <a:fld id="{2E2B3CEC-EB08-5D4B-99EF-79B9295EACEE}" type="datetimeFigureOut">
              <a:rPr lang="fi-FI" smtClean="0"/>
              <a:t>4.3.2021</a:t>
            </a:fld>
            <a:endParaRPr lang="fi-FI"/>
          </a:p>
        </p:txBody>
      </p:sp>
      <p:sp>
        <p:nvSpPr>
          <p:cNvPr id="5" name="Alatunnisteen paikkamerkki 4">
            <a:extLst>
              <a:ext uri="{FF2B5EF4-FFF2-40B4-BE49-F238E27FC236}">
                <a16:creationId xmlns:a16="http://schemas.microsoft.com/office/drawing/2014/main" id="{1FB44820-DA4F-5E4B-8514-995ADE5DF1B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B479E47-DD01-6347-82E6-E4133B2F5A01}"/>
              </a:ext>
            </a:extLst>
          </p:cNvPr>
          <p:cNvSpPr>
            <a:spLocks noGrp="1"/>
          </p:cNvSpPr>
          <p:nvPr>
            <p:ph type="sldNum" sz="quarter" idx="12"/>
          </p:nvPr>
        </p:nvSpPr>
        <p:spPr/>
        <p:txBody>
          <a:bodyPr/>
          <a:lstStyle/>
          <a:p>
            <a:fld id="{17897F94-5D60-D444-97D3-01C6D761D96D}" type="slidenum">
              <a:rPr lang="fi-FI" smtClean="0"/>
              <a:t>‹#›</a:t>
            </a:fld>
            <a:endParaRPr lang="fi-FI"/>
          </a:p>
        </p:txBody>
      </p:sp>
    </p:spTree>
    <p:extLst>
      <p:ext uri="{BB962C8B-B14F-4D97-AF65-F5344CB8AC3E}">
        <p14:creationId xmlns:p14="http://schemas.microsoft.com/office/powerpoint/2010/main" val="4291100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Tree>
    <p:extLst>
      <p:ext uri="{BB962C8B-B14F-4D97-AF65-F5344CB8AC3E}">
        <p14:creationId xmlns:p14="http://schemas.microsoft.com/office/powerpoint/2010/main" val="2364291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a:xfrm>
            <a:off x="838200" y="6356350"/>
            <a:ext cx="2743200" cy="365125"/>
          </a:xfrm>
          <a:prstGeom prst="rect">
            <a:avLst/>
          </a:prstGeom>
        </p:spPr>
        <p:txBody>
          <a:bodyPr/>
          <a:lstStyle/>
          <a:p>
            <a:fld id="{307CF12F-6390-4044-8F32-C199E9A75418}" type="datetimeFigureOut">
              <a:rPr lang="fi-FI" smtClean="0"/>
              <a:t>4.3.2021</a:t>
            </a:fld>
            <a:endParaRPr lang="fi-FI"/>
          </a:p>
        </p:txBody>
      </p:sp>
      <p:sp>
        <p:nvSpPr>
          <p:cNvPr id="5" name="Alatunnisteen paikkamerkki 4"/>
          <p:cNvSpPr>
            <a:spLocks noGrp="1"/>
          </p:cNvSpPr>
          <p:nvPr>
            <p:ph type="ftr" sz="quarter" idx="11"/>
          </p:nvPr>
        </p:nvSpPr>
        <p:spPr>
          <a:xfrm>
            <a:off x="4038600" y="6356350"/>
            <a:ext cx="4114800" cy="365125"/>
          </a:xfrm>
          <a:prstGeom prst="rect">
            <a:avLst/>
          </a:prstGeom>
        </p:spPr>
        <p:txBody>
          <a:bodyPr/>
          <a:lstStyle/>
          <a:p>
            <a:endParaRPr lang="fi-FI"/>
          </a:p>
        </p:txBody>
      </p:sp>
      <p:sp>
        <p:nvSpPr>
          <p:cNvPr id="6" name="Dian numeron paikkamerkki 5"/>
          <p:cNvSpPr>
            <a:spLocks noGrp="1"/>
          </p:cNvSpPr>
          <p:nvPr>
            <p:ph type="sldNum" sz="quarter" idx="12"/>
          </p:nvPr>
        </p:nvSpPr>
        <p:spPr>
          <a:xfrm>
            <a:off x="8610600" y="6356350"/>
            <a:ext cx="2743200" cy="365125"/>
          </a:xfrm>
          <a:prstGeom prst="rect">
            <a:avLst/>
          </a:prstGeom>
        </p:spPr>
        <p:txBody>
          <a:bodyPr/>
          <a:lstStyle/>
          <a:p>
            <a:fld id="{600E8F2E-7473-4FBE-AA1C-9164A4EB2D50}" type="slidenum">
              <a:rPr lang="fi-FI" smtClean="0"/>
              <a:t>‹#›</a:t>
            </a:fld>
            <a:endParaRPr lang="fi-FI"/>
          </a:p>
        </p:txBody>
      </p:sp>
    </p:spTree>
    <p:extLst>
      <p:ext uri="{BB962C8B-B14F-4D97-AF65-F5344CB8AC3E}">
        <p14:creationId xmlns:p14="http://schemas.microsoft.com/office/powerpoint/2010/main" val="474546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418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_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3961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ukautettu asettelu">
    <p:spTree>
      <p:nvGrpSpPr>
        <p:cNvPr id="1" name=""/>
        <p:cNvGrpSpPr/>
        <p:nvPr/>
      </p:nvGrpSpPr>
      <p:grpSpPr>
        <a:xfrm>
          <a:off x="0" y="0"/>
          <a:ext cx="0" cy="0"/>
          <a:chOff x="0" y="0"/>
          <a:chExt cx="0" cy="0"/>
        </a:xfrm>
      </p:grpSpPr>
      <p:sp>
        <p:nvSpPr>
          <p:cNvPr id="2" name="Otsikko 1"/>
          <p:cNvSpPr>
            <a:spLocks noGrp="1"/>
          </p:cNvSpPr>
          <p:nvPr>
            <p:ph type="title"/>
          </p:nvPr>
        </p:nvSpPr>
        <p:spPr>
          <a:xfrm>
            <a:off x="638174" y="999977"/>
            <a:ext cx="10972801" cy="1143000"/>
          </a:xfrm>
        </p:spPr>
        <p:txBody>
          <a:bodyPr/>
          <a:lstStyle/>
          <a:p>
            <a:endParaRPr lang="fi-FI" dirty="0"/>
          </a:p>
        </p:txBody>
      </p:sp>
      <p:sp>
        <p:nvSpPr>
          <p:cNvPr id="4" name="Tekstin paikkamerkki 2"/>
          <p:cNvSpPr>
            <a:spLocks noGrp="1"/>
          </p:cNvSpPr>
          <p:nvPr>
            <p:ph idx="1"/>
          </p:nvPr>
        </p:nvSpPr>
        <p:spPr>
          <a:xfrm>
            <a:off x="609601" y="2428761"/>
            <a:ext cx="10972801" cy="3697404"/>
          </a:xfrm>
          <a:prstGeom prst="rect">
            <a:avLst/>
          </a:prstGeom>
        </p:spPr>
        <p:txBody>
          <a:bodyPr vert="horz" lIns="82434" tIns="41218" rIns="82434" bIns="41218" rtlCol="0">
            <a:normAutofit/>
          </a:bodyPr>
          <a:lstStyle/>
          <a:p>
            <a:pPr lvl="0"/>
            <a:endParaRPr lang="fi-FI" dirty="0"/>
          </a:p>
        </p:txBody>
      </p:sp>
      <p:pic>
        <p:nvPicPr>
          <p:cNvPr id="5" name="Picture 5">
            <a:extLst>
              <a:ext uri="{FF2B5EF4-FFF2-40B4-BE49-F238E27FC236}">
                <a16:creationId xmlns:a16="http://schemas.microsoft.com/office/drawing/2014/main" id="{B3CE6F3E-8D8F-9E4E-AF4E-F5A3C26FD4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24274" y="6323861"/>
            <a:ext cx="1974773" cy="271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ubtitle 2"/>
          <p:cNvSpPr>
            <a:spLocks noGrp="1"/>
          </p:cNvSpPr>
          <p:nvPr>
            <p:ph type="subTitle" idx="13" hasCustomPrompt="1"/>
          </p:nvPr>
        </p:nvSpPr>
        <p:spPr>
          <a:xfrm>
            <a:off x="632889" y="572324"/>
            <a:ext cx="7256547" cy="427523"/>
          </a:xfrm>
        </p:spPr>
        <p:txBody>
          <a:bodyPr wrap="square" lIns="81162" tIns="0" rIns="81162" bIns="0" anchor="ctr">
            <a:noAutofit/>
          </a:bodyPr>
          <a:lstStyle>
            <a:lvl1pPr marL="0" indent="0" algn="l">
              <a:buNone/>
              <a:defRPr sz="2000" b="1" cap="all" spc="0" baseline="0">
                <a:solidFill>
                  <a:schemeClr val="accent2"/>
                </a:solidFill>
                <a:latin typeface="+mj-lt"/>
              </a:defRPr>
            </a:lvl1pPr>
            <a:lvl2pPr marL="458103" indent="0" algn="ctr">
              <a:buNone/>
              <a:defRPr>
                <a:solidFill>
                  <a:schemeClr val="tx1">
                    <a:tint val="75000"/>
                  </a:schemeClr>
                </a:solidFill>
              </a:defRPr>
            </a:lvl2pPr>
            <a:lvl3pPr marL="916206" indent="0" algn="ctr">
              <a:buNone/>
              <a:defRPr>
                <a:solidFill>
                  <a:schemeClr val="tx1">
                    <a:tint val="75000"/>
                  </a:schemeClr>
                </a:solidFill>
              </a:defRPr>
            </a:lvl3pPr>
            <a:lvl4pPr marL="1374308" indent="0" algn="ctr">
              <a:buNone/>
              <a:defRPr>
                <a:solidFill>
                  <a:schemeClr val="tx1">
                    <a:tint val="75000"/>
                  </a:schemeClr>
                </a:solidFill>
              </a:defRPr>
            </a:lvl4pPr>
            <a:lvl5pPr marL="1832412" indent="0" algn="ctr">
              <a:buNone/>
              <a:defRPr>
                <a:solidFill>
                  <a:schemeClr val="tx1">
                    <a:tint val="75000"/>
                  </a:schemeClr>
                </a:solidFill>
              </a:defRPr>
            </a:lvl5pPr>
            <a:lvl6pPr marL="2290515" indent="0" algn="ctr">
              <a:buNone/>
              <a:defRPr>
                <a:solidFill>
                  <a:schemeClr val="tx1">
                    <a:tint val="75000"/>
                  </a:schemeClr>
                </a:solidFill>
              </a:defRPr>
            </a:lvl6pPr>
            <a:lvl7pPr marL="2748618" indent="0" algn="ctr">
              <a:buNone/>
              <a:defRPr>
                <a:solidFill>
                  <a:schemeClr val="tx1">
                    <a:tint val="75000"/>
                  </a:schemeClr>
                </a:solidFill>
              </a:defRPr>
            </a:lvl7pPr>
            <a:lvl8pPr marL="3206721" indent="0" algn="ctr">
              <a:buNone/>
              <a:defRPr>
                <a:solidFill>
                  <a:schemeClr val="tx1">
                    <a:tint val="75000"/>
                  </a:schemeClr>
                </a:solidFill>
              </a:defRPr>
            </a:lvl8pPr>
            <a:lvl9pPr marL="3664823" indent="0" algn="ctr">
              <a:buNone/>
              <a:defRPr>
                <a:solidFill>
                  <a:schemeClr val="tx1">
                    <a:tint val="75000"/>
                  </a:schemeClr>
                </a:solidFill>
              </a:defRPr>
            </a:lvl9pPr>
          </a:lstStyle>
          <a:p>
            <a:r>
              <a:rPr lang="fi-FI" dirty="0"/>
              <a:t>Lisää teksti napsauttamalla</a:t>
            </a:r>
            <a:endParaRPr lang="en-US" dirty="0"/>
          </a:p>
        </p:txBody>
      </p:sp>
    </p:spTree>
    <p:extLst>
      <p:ext uri="{BB962C8B-B14F-4D97-AF65-F5344CB8AC3E}">
        <p14:creationId xmlns:p14="http://schemas.microsoft.com/office/powerpoint/2010/main" val="1934826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umma_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8748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umma_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098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umma_otsikot">
    <p:spTree>
      <p:nvGrpSpPr>
        <p:cNvPr id="1" name=""/>
        <p:cNvGrpSpPr/>
        <p:nvPr/>
      </p:nvGrpSpPr>
      <p:grpSpPr>
        <a:xfrm>
          <a:off x="0" y="0"/>
          <a:ext cx="0" cy="0"/>
          <a:chOff x="0" y="0"/>
          <a:chExt cx="0" cy="0"/>
        </a:xfrm>
      </p:grpSpPr>
      <p:sp>
        <p:nvSpPr>
          <p:cNvPr id="4" name="Text Placeholder 11">
            <a:extLst>
              <a:ext uri="{FF2B5EF4-FFF2-40B4-BE49-F238E27FC236}">
                <a16:creationId xmlns:a16="http://schemas.microsoft.com/office/drawing/2014/main" id="{8A3B952B-F3A9-3746-8BCC-C2A4E76578A4}"/>
              </a:ext>
            </a:extLst>
          </p:cNvPr>
          <p:cNvSpPr>
            <a:spLocks noGrp="1"/>
          </p:cNvSpPr>
          <p:nvPr>
            <p:ph type="body" sz="quarter" idx="10" hasCustomPrompt="1"/>
          </p:nvPr>
        </p:nvSpPr>
        <p:spPr>
          <a:xfrm>
            <a:off x="449171" y="635755"/>
            <a:ext cx="4844448" cy="406729"/>
          </a:xfrm>
          <a:prstGeom prst="rect">
            <a:avLst/>
          </a:prstGeom>
        </p:spPr>
        <p:txBody>
          <a:bodyPr/>
          <a:lstStyle>
            <a:lvl1pPr marL="0" indent="0">
              <a:buNone/>
              <a:defRPr sz="2200">
                <a:solidFill>
                  <a:srgbClr val="55B130"/>
                </a:solidFill>
              </a:defRPr>
            </a:lvl1pPr>
          </a:lstStyle>
          <a:p>
            <a:pPr lvl="0"/>
            <a:r>
              <a:rPr lang="fi-FI" dirty="0"/>
              <a:t>PÄÄOTSIKKO TÄHÄN</a:t>
            </a:r>
          </a:p>
        </p:txBody>
      </p:sp>
      <p:sp>
        <p:nvSpPr>
          <p:cNvPr id="5" name="Text Placeholder 2">
            <a:extLst>
              <a:ext uri="{FF2B5EF4-FFF2-40B4-BE49-F238E27FC236}">
                <a16:creationId xmlns:a16="http://schemas.microsoft.com/office/drawing/2014/main" id="{A01F3D4C-D360-224E-9898-DBDE11C1FC9B}"/>
              </a:ext>
            </a:extLst>
          </p:cNvPr>
          <p:cNvSpPr>
            <a:spLocks noGrp="1"/>
          </p:cNvSpPr>
          <p:nvPr>
            <p:ph type="body" sz="quarter" idx="11" hasCustomPrompt="1"/>
          </p:nvPr>
        </p:nvSpPr>
        <p:spPr>
          <a:xfrm>
            <a:off x="449171" y="1042484"/>
            <a:ext cx="6480000" cy="1016975"/>
          </a:xfrm>
          <a:prstGeom prst="rect">
            <a:avLst/>
          </a:prstGeom>
        </p:spPr>
        <p:txBody>
          <a:bodyPr/>
          <a:lstStyle>
            <a:lvl1pPr marL="0" indent="0">
              <a:buNone/>
              <a:defRPr sz="2800" b="0">
                <a:solidFill>
                  <a:schemeClr val="bg1">
                    <a:lumMod val="95000"/>
                  </a:schemeClr>
                </a:solidFill>
              </a:defRPr>
            </a:lvl1pPr>
          </a:lstStyle>
          <a:p>
            <a:pPr lvl="0"/>
            <a:r>
              <a:rPr lang="fi-FI" dirty="0"/>
              <a:t>Alaotsikko tulee tähän</a:t>
            </a:r>
          </a:p>
        </p:txBody>
      </p:sp>
    </p:spTree>
    <p:extLst>
      <p:ext uri="{BB962C8B-B14F-4D97-AF65-F5344CB8AC3E}">
        <p14:creationId xmlns:p14="http://schemas.microsoft.com/office/powerpoint/2010/main" val="3665908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363BDA-D11B-A445-A369-6739B111457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EE05124-5F1A-E740-BB47-E828665EF8FA}"/>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977232D-52D4-5F43-B095-8246D5CB66B1}"/>
              </a:ext>
            </a:extLst>
          </p:cNvPr>
          <p:cNvSpPr>
            <a:spLocks noGrp="1"/>
          </p:cNvSpPr>
          <p:nvPr>
            <p:ph type="dt" sz="half" idx="10"/>
          </p:nvPr>
        </p:nvSpPr>
        <p:spPr/>
        <p:txBody>
          <a:bodyPr/>
          <a:lstStyle/>
          <a:p>
            <a:fld id="{2E2B3CEC-EB08-5D4B-99EF-79B9295EACEE}" type="datetimeFigureOut">
              <a:rPr lang="fi-FI" smtClean="0"/>
              <a:t>4.3.2021</a:t>
            </a:fld>
            <a:endParaRPr lang="fi-FI"/>
          </a:p>
        </p:txBody>
      </p:sp>
      <p:sp>
        <p:nvSpPr>
          <p:cNvPr id="5" name="Alatunnisteen paikkamerkki 4">
            <a:extLst>
              <a:ext uri="{FF2B5EF4-FFF2-40B4-BE49-F238E27FC236}">
                <a16:creationId xmlns:a16="http://schemas.microsoft.com/office/drawing/2014/main" id="{01E1B4B5-F188-0B4F-AE87-52E7EA4D373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BEAEAC7-82DE-E749-B0AD-5FA7D29E365C}"/>
              </a:ext>
            </a:extLst>
          </p:cNvPr>
          <p:cNvSpPr>
            <a:spLocks noGrp="1"/>
          </p:cNvSpPr>
          <p:nvPr>
            <p:ph type="sldNum" sz="quarter" idx="12"/>
          </p:nvPr>
        </p:nvSpPr>
        <p:spPr/>
        <p:txBody>
          <a:bodyPr/>
          <a:lstStyle/>
          <a:p>
            <a:fld id="{17897F94-5D60-D444-97D3-01C6D761D96D}" type="slidenum">
              <a:rPr lang="fi-FI" smtClean="0"/>
              <a:t>‹#›</a:t>
            </a:fld>
            <a:endParaRPr lang="fi-FI"/>
          </a:p>
        </p:txBody>
      </p:sp>
    </p:spTree>
    <p:extLst>
      <p:ext uri="{BB962C8B-B14F-4D97-AF65-F5344CB8AC3E}">
        <p14:creationId xmlns:p14="http://schemas.microsoft.com/office/powerpoint/2010/main" val="2255875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umma_graafit_0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578A1D-D0E8-A04E-843E-52F1E26068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76750" y="1294786"/>
            <a:ext cx="3238500" cy="2844800"/>
          </a:xfrm>
          <a:prstGeom prst="rect">
            <a:avLst/>
          </a:prstGeom>
        </p:spPr>
      </p:pic>
      <p:pic>
        <p:nvPicPr>
          <p:cNvPr id="4" name="Picture 3">
            <a:extLst>
              <a:ext uri="{FF2B5EF4-FFF2-40B4-BE49-F238E27FC236}">
                <a16:creationId xmlns:a16="http://schemas.microsoft.com/office/drawing/2014/main" id="{558B12B4-5866-6B4A-AFE8-F8E38DF5E5A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76750" y="3397123"/>
            <a:ext cx="3238500" cy="2844800"/>
          </a:xfrm>
          <a:prstGeom prst="rect">
            <a:avLst/>
          </a:prstGeom>
        </p:spPr>
      </p:pic>
      <p:cxnSp>
        <p:nvCxnSpPr>
          <p:cNvPr id="7" name="Straight Connector 6">
            <a:extLst>
              <a:ext uri="{FF2B5EF4-FFF2-40B4-BE49-F238E27FC236}">
                <a16:creationId xmlns:a16="http://schemas.microsoft.com/office/drawing/2014/main" id="{92FA5B38-3199-044A-B2F5-95BFEC601D27}"/>
              </a:ext>
            </a:extLst>
          </p:cNvPr>
          <p:cNvCxnSpPr>
            <a:cxnSpLocks/>
          </p:cNvCxnSpPr>
          <p:nvPr userDrawn="1"/>
        </p:nvCxnSpPr>
        <p:spPr>
          <a:xfrm flipV="1">
            <a:off x="360537" y="-12972"/>
            <a:ext cx="794" cy="948679"/>
          </a:xfrm>
          <a:prstGeom prst="line">
            <a:avLst/>
          </a:prstGeom>
          <a:ln w="31750">
            <a:solidFill>
              <a:srgbClr val="55B13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284CA606-1733-404E-92A7-89C5B71706DC}"/>
              </a:ext>
            </a:extLst>
          </p:cNvPr>
          <p:cNvSpPr>
            <a:spLocks noGrp="1"/>
          </p:cNvSpPr>
          <p:nvPr>
            <p:ph type="body" sz="quarter" idx="10" hasCustomPrompt="1"/>
          </p:nvPr>
        </p:nvSpPr>
        <p:spPr>
          <a:xfrm>
            <a:off x="449171" y="635755"/>
            <a:ext cx="4844448" cy="533400"/>
          </a:xfrm>
          <a:prstGeom prst="rect">
            <a:avLst/>
          </a:prstGeom>
        </p:spPr>
        <p:txBody>
          <a:bodyPr/>
          <a:lstStyle>
            <a:lvl1pPr marL="0" indent="0">
              <a:buNone/>
              <a:defRPr sz="2200">
                <a:solidFill>
                  <a:srgbClr val="55B130"/>
                </a:solidFill>
              </a:defRPr>
            </a:lvl1pPr>
          </a:lstStyle>
          <a:p>
            <a:pPr lvl="0"/>
            <a:r>
              <a:rPr lang="fi-FI" dirty="0"/>
              <a:t>PÄÄOTSIKKO TÄHÄN</a:t>
            </a:r>
          </a:p>
        </p:txBody>
      </p:sp>
      <p:sp>
        <p:nvSpPr>
          <p:cNvPr id="21" name="Text Placeholder 20">
            <a:extLst>
              <a:ext uri="{FF2B5EF4-FFF2-40B4-BE49-F238E27FC236}">
                <a16:creationId xmlns:a16="http://schemas.microsoft.com/office/drawing/2014/main" id="{04FB793E-CE6B-3048-9924-77F1FD8C89A6}"/>
              </a:ext>
            </a:extLst>
          </p:cNvPr>
          <p:cNvSpPr>
            <a:spLocks noGrp="1"/>
          </p:cNvSpPr>
          <p:nvPr>
            <p:ph type="body" sz="quarter" idx="11" hasCustomPrompt="1"/>
          </p:nvPr>
        </p:nvSpPr>
        <p:spPr>
          <a:xfrm>
            <a:off x="4481589" y="2402763"/>
            <a:ext cx="3238501" cy="271875"/>
          </a:xfrm>
          <a:prstGeom prst="rect">
            <a:avLst/>
          </a:prstGeom>
        </p:spPr>
        <p:txBody>
          <a:bodyPr/>
          <a:lstStyle>
            <a:lvl1pPr marL="0" indent="0" algn="ctr">
              <a:buNone/>
              <a:defRPr sz="1800" b="1">
                <a:solidFill>
                  <a:schemeClr val="bg1">
                    <a:lumMod val="95000"/>
                  </a:schemeClr>
                </a:solidFill>
              </a:defRPr>
            </a:lvl1pPr>
          </a:lstStyle>
          <a:p>
            <a:pPr lvl="0"/>
            <a:r>
              <a:rPr lang="fi-FI" dirty="0"/>
              <a:t>Monimuotoisuus, </a:t>
            </a:r>
          </a:p>
        </p:txBody>
      </p:sp>
      <p:sp>
        <p:nvSpPr>
          <p:cNvPr id="22" name="Text Placeholder 20">
            <a:extLst>
              <a:ext uri="{FF2B5EF4-FFF2-40B4-BE49-F238E27FC236}">
                <a16:creationId xmlns:a16="http://schemas.microsoft.com/office/drawing/2014/main" id="{B23EED97-9D45-9B47-B2F8-E14EBF66E321}"/>
              </a:ext>
            </a:extLst>
          </p:cNvPr>
          <p:cNvSpPr>
            <a:spLocks noGrp="1"/>
          </p:cNvSpPr>
          <p:nvPr>
            <p:ph type="body" sz="quarter" idx="12" hasCustomPrompt="1"/>
          </p:nvPr>
        </p:nvSpPr>
        <p:spPr>
          <a:xfrm>
            <a:off x="4481589" y="2674638"/>
            <a:ext cx="3238501" cy="375315"/>
          </a:xfrm>
          <a:prstGeom prst="rect">
            <a:avLst/>
          </a:prstGeom>
        </p:spPr>
        <p:txBody>
          <a:bodyPr/>
          <a:lstStyle>
            <a:lvl1pPr marL="0" indent="0" algn="ctr">
              <a:buNone/>
              <a:defRPr sz="1800" b="1">
                <a:solidFill>
                  <a:srgbClr val="55B130"/>
                </a:solidFill>
              </a:defRPr>
            </a:lvl1pPr>
          </a:lstStyle>
          <a:p>
            <a:pPr lvl="0"/>
            <a:r>
              <a:rPr lang="fi-FI" dirty="0" err="1"/>
              <a:t>diversiteetti</a:t>
            </a:r>
            <a:endParaRPr lang="fi-FI" dirty="0"/>
          </a:p>
        </p:txBody>
      </p:sp>
      <p:sp>
        <p:nvSpPr>
          <p:cNvPr id="23" name="Text Placeholder 20">
            <a:extLst>
              <a:ext uri="{FF2B5EF4-FFF2-40B4-BE49-F238E27FC236}">
                <a16:creationId xmlns:a16="http://schemas.microsoft.com/office/drawing/2014/main" id="{9849F50F-F545-6E4F-AEA4-7CB452F8880B}"/>
              </a:ext>
            </a:extLst>
          </p:cNvPr>
          <p:cNvSpPr>
            <a:spLocks noGrp="1"/>
          </p:cNvSpPr>
          <p:nvPr>
            <p:ph type="body" sz="quarter" idx="13" hasCustomPrompt="1"/>
          </p:nvPr>
        </p:nvSpPr>
        <p:spPr>
          <a:xfrm>
            <a:off x="4481711" y="4692882"/>
            <a:ext cx="3238501" cy="271875"/>
          </a:xfrm>
          <a:prstGeom prst="rect">
            <a:avLst/>
          </a:prstGeom>
        </p:spPr>
        <p:txBody>
          <a:bodyPr/>
          <a:lstStyle>
            <a:lvl1pPr marL="0" indent="0" algn="ctr">
              <a:buNone/>
              <a:defRPr sz="1800" b="1">
                <a:solidFill>
                  <a:schemeClr val="bg1">
                    <a:lumMod val="95000"/>
                  </a:schemeClr>
                </a:solidFill>
              </a:defRPr>
            </a:lvl1pPr>
          </a:lstStyle>
          <a:p>
            <a:pPr lvl="0"/>
            <a:r>
              <a:rPr lang="fi-FI" dirty="0"/>
              <a:t>Ensimmäinen osa, </a:t>
            </a:r>
          </a:p>
        </p:txBody>
      </p:sp>
      <p:sp>
        <p:nvSpPr>
          <p:cNvPr id="24" name="Text Placeholder 20">
            <a:extLst>
              <a:ext uri="{FF2B5EF4-FFF2-40B4-BE49-F238E27FC236}">
                <a16:creationId xmlns:a16="http://schemas.microsoft.com/office/drawing/2014/main" id="{EAE4F2A5-1F7A-804A-A808-FED83B6635BE}"/>
              </a:ext>
            </a:extLst>
          </p:cNvPr>
          <p:cNvSpPr>
            <a:spLocks noGrp="1"/>
          </p:cNvSpPr>
          <p:nvPr>
            <p:ph type="body" sz="quarter" idx="14" hasCustomPrompt="1"/>
          </p:nvPr>
        </p:nvSpPr>
        <p:spPr>
          <a:xfrm>
            <a:off x="4481711" y="4964757"/>
            <a:ext cx="3238501" cy="375315"/>
          </a:xfrm>
          <a:prstGeom prst="rect">
            <a:avLst/>
          </a:prstGeom>
        </p:spPr>
        <p:txBody>
          <a:bodyPr/>
          <a:lstStyle>
            <a:lvl1pPr marL="0" indent="0" algn="ctr">
              <a:buNone/>
              <a:defRPr sz="1800" b="1">
                <a:solidFill>
                  <a:srgbClr val="55B130"/>
                </a:solidFill>
              </a:defRPr>
            </a:lvl1pPr>
          </a:lstStyle>
          <a:p>
            <a:pPr lvl="0"/>
            <a:r>
              <a:rPr lang="fi-FI" dirty="0"/>
              <a:t>toinen osa</a:t>
            </a:r>
          </a:p>
        </p:txBody>
      </p:sp>
      <p:sp>
        <p:nvSpPr>
          <p:cNvPr id="26" name="Text Placeholder 20">
            <a:extLst>
              <a:ext uri="{FF2B5EF4-FFF2-40B4-BE49-F238E27FC236}">
                <a16:creationId xmlns:a16="http://schemas.microsoft.com/office/drawing/2014/main" id="{C9BB6985-3D87-5B46-906C-9EB153DC0932}"/>
              </a:ext>
            </a:extLst>
          </p:cNvPr>
          <p:cNvSpPr>
            <a:spLocks noGrp="1"/>
          </p:cNvSpPr>
          <p:nvPr>
            <p:ph type="body" sz="quarter" idx="15" hasCustomPrompt="1"/>
          </p:nvPr>
        </p:nvSpPr>
        <p:spPr>
          <a:xfrm>
            <a:off x="5016843" y="3586916"/>
            <a:ext cx="2174789" cy="271875"/>
          </a:xfrm>
          <a:prstGeom prst="rect">
            <a:avLst/>
          </a:prstGeom>
        </p:spPr>
        <p:txBody>
          <a:bodyPr/>
          <a:lstStyle>
            <a:lvl1pPr marL="0" indent="0" algn="ctr">
              <a:buNone/>
              <a:defRPr sz="1800" b="1">
                <a:solidFill>
                  <a:schemeClr val="bg1">
                    <a:lumMod val="95000"/>
                  </a:schemeClr>
                </a:solidFill>
              </a:defRPr>
            </a:lvl1pPr>
          </a:lstStyle>
          <a:p>
            <a:pPr lvl="0"/>
            <a:r>
              <a:rPr lang="fi-FI" dirty="0"/>
              <a:t>Sitoutuminen</a:t>
            </a:r>
          </a:p>
        </p:txBody>
      </p:sp>
      <p:sp>
        <p:nvSpPr>
          <p:cNvPr id="28" name="Text Placeholder 27">
            <a:extLst>
              <a:ext uri="{FF2B5EF4-FFF2-40B4-BE49-F238E27FC236}">
                <a16:creationId xmlns:a16="http://schemas.microsoft.com/office/drawing/2014/main" id="{D651219E-E456-3948-BB87-72401BF03BA5}"/>
              </a:ext>
            </a:extLst>
          </p:cNvPr>
          <p:cNvSpPr>
            <a:spLocks noGrp="1"/>
          </p:cNvSpPr>
          <p:nvPr>
            <p:ph type="body" sz="quarter" idx="16" hasCustomPrompt="1"/>
          </p:nvPr>
        </p:nvSpPr>
        <p:spPr>
          <a:xfrm>
            <a:off x="792585" y="2280054"/>
            <a:ext cx="3580728" cy="604172"/>
          </a:xfrm>
          <a:prstGeom prst="rect">
            <a:avLst/>
          </a:prstGeom>
        </p:spPr>
        <p:txBody>
          <a:bodyPr/>
          <a:lstStyle>
            <a:lvl1pPr marL="0" indent="0">
              <a:buNone/>
              <a:defRPr sz="1600">
                <a:solidFill>
                  <a:schemeClr val="bg1">
                    <a:lumMod val="95000"/>
                  </a:schemeClr>
                </a:solidFill>
              </a:defRPr>
            </a:lvl1pPr>
          </a:lstStyle>
          <a:p>
            <a:pPr lvl="0"/>
            <a:r>
              <a:rPr lang="fi-FI" dirty="0"/>
              <a:t>Organisaation moninaisuuden ymmärtäminen</a:t>
            </a:r>
          </a:p>
          <a:p>
            <a:pPr lvl="0"/>
            <a:endParaRPr lang="fi-FI" dirty="0"/>
          </a:p>
        </p:txBody>
      </p:sp>
      <p:sp>
        <p:nvSpPr>
          <p:cNvPr id="29" name="Text Placeholder 27">
            <a:extLst>
              <a:ext uri="{FF2B5EF4-FFF2-40B4-BE49-F238E27FC236}">
                <a16:creationId xmlns:a16="http://schemas.microsoft.com/office/drawing/2014/main" id="{369748E3-761C-2147-899F-AAB2063C9E97}"/>
              </a:ext>
            </a:extLst>
          </p:cNvPr>
          <p:cNvSpPr>
            <a:spLocks noGrp="1"/>
          </p:cNvSpPr>
          <p:nvPr>
            <p:ph type="body" sz="quarter" idx="17" hasCustomPrompt="1"/>
          </p:nvPr>
        </p:nvSpPr>
        <p:spPr>
          <a:xfrm>
            <a:off x="792585" y="2906129"/>
            <a:ext cx="3580728" cy="656601"/>
          </a:xfrm>
          <a:prstGeom prst="rect">
            <a:avLst/>
          </a:prstGeom>
        </p:spPr>
        <p:txBody>
          <a:bodyPr/>
          <a:lstStyle>
            <a:lvl1pPr marL="0" indent="0">
              <a:buNone/>
              <a:defRPr sz="1600">
                <a:solidFill>
                  <a:schemeClr val="bg1">
                    <a:lumMod val="95000"/>
                  </a:schemeClr>
                </a:solidFill>
              </a:defRPr>
            </a:lvl1pPr>
          </a:lstStyle>
          <a:p>
            <a:pPr lvl="0"/>
            <a:r>
              <a:rPr lang="fi-FI" dirty="0"/>
              <a:t>Eri osaajaryhmien puhuttelu</a:t>
            </a:r>
          </a:p>
          <a:p>
            <a:pPr lvl="0"/>
            <a:endParaRPr lang="fi-FI" dirty="0"/>
          </a:p>
        </p:txBody>
      </p:sp>
      <p:sp>
        <p:nvSpPr>
          <p:cNvPr id="30" name="Text Placeholder 27">
            <a:extLst>
              <a:ext uri="{FF2B5EF4-FFF2-40B4-BE49-F238E27FC236}">
                <a16:creationId xmlns:a16="http://schemas.microsoft.com/office/drawing/2014/main" id="{2C7D8D4E-1BF8-B346-8B9A-39506D19B0A6}"/>
              </a:ext>
            </a:extLst>
          </p:cNvPr>
          <p:cNvSpPr>
            <a:spLocks noGrp="1"/>
          </p:cNvSpPr>
          <p:nvPr>
            <p:ph type="body" sz="quarter" idx="18" hasCustomPrompt="1"/>
          </p:nvPr>
        </p:nvSpPr>
        <p:spPr>
          <a:xfrm>
            <a:off x="8048197" y="4360585"/>
            <a:ext cx="3580728" cy="518981"/>
          </a:xfrm>
          <a:prstGeom prst="rect">
            <a:avLst/>
          </a:prstGeom>
        </p:spPr>
        <p:txBody>
          <a:bodyPr/>
          <a:lstStyle>
            <a:lvl1pPr marL="0" indent="0">
              <a:buNone/>
              <a:defRPr sz="1600">
                <a:solidFill>
                  <a:schemeClr val="bg1">
                    <a:lumMod val="95000"/>
                  </a:schemeClr>
                </a:solidFill>
              </a:defRPr>
            </a:lvl1pPr>
          </a:lstStyle>
          <a:p>
            <a:pPr lvl="0"/>
            <a:r>
              <a:rPr lang="fi-FI" dirty="0"/>
              <a:t>Työntekijöiden osallistaminen</a:t>
            </a:r>
          </a:p>
          <a:p>
            <a:pPr lvl="0"/>
            <a:endParaRPr lang="fi-FI" dirty="0"/>
          </a:p>
        </p:txBody>
      </p:sp>
      <p:sp>
        <p:nvSpPr>
          <p:cNvPr id="31" name="Text Placeholder 27">
            <a:extLst>
              <a:ext uri="{FF2B5EF4-FFF2-40B4-BE49-F238E27FC236}">
                <a16:creationId xmlns:a16="http://schemas.microsoft.com/office/drawing/2014/main" id="{AF700839-618E-9E47-8D8C-3E350E7D5053}"/>
              </a:ext>
            </a:extLst>
          </p:cNvPr>
          <p:cNvSpPr>
            <a:spLocks noGrp="1"/>
          </p:cNvSpPr>
          <p:nvPr>
            <p:ph type="body" sz="quarter" idx="19" hasCustomPrompt="1"/>
          </p:nvPr>
        </p:nvSpPr>
        <p:spPr>
          <a:xfrm>
            <a:off x="8048197" y="4879566"/>
            <a:ext cx="3580728" cy="656601"/>
          </a:xfrm>
          <a:prstGeom prst="rect">
            <a:avLst/>
          </a:prstGeom>
        </p:spPr>
        <p:txBody>
          <a:bodyPr/>
          <a:lstStyle>
            <a:lvl1pPr marL="0" indent="0">
              <a:buNone/>
              <a:defRPr sz="1600">
                <a:solidFill>
                  <a:schemeClr val="bg1">
                    <a:lumMod val="95000"/>
                  </a:schemeClr>
                </a:solidFill>
              </a:defRPr>
            </a:lvl1pPr>
          </a:lstStyle>
          <a:p>
            <a:pPr lvl="0"/>
            <a:r>
              <a:rPr lang="fi-FI" dirty="0"/>
              <a:t>Sisäisen työnantajakuvan ymmärtäminen, aitous</a:t>
            </a:r>
          </a:p>
          <a:p>
            <a:pPr lvl="0"/>
            <a:endParaRPr lang="fi-FI" dirty="0"/>
          </a:p>
        </p:txBody>
      </p:sp>
      <p:sp>
        <p:nvSpPr>
          <p:cNvPr id="32" name="Text Placeholder 27">
            <a:extLst>
              <a:ext uri="{FF2B5EF4-FFF2-40B4-BE49-F238E27FC236}">
                <a16:creationId xmlns:a16="http://schemas.microsoft.com/office/drawing/2014/main" id="{F8690299-3F91-964C-A264-E98972518E23}"/>
              </a:ext>
            </a:extLst>
          </p:cNvPr>
          <p:cNvSpPr>
            <a:spLocks noGrp="1"/>
          </p:cNvSpPr>
          <p:nvPr>
            <p:ph type="body" sz="quarter" idx="20" hasCustomPrompt="1"/>
          </p:nvPr>
        </p:nvSpPr>
        <p:spPr>
          <a:xfrm>
            <a:off x="792585" y="1653978"/>
            <a:ext cx="3580728" cy="604172"/>
          </a:xfrm>
          <a:prstGeom prst="rect">
            <a:avLst/>
          </a:prstGeom>
        </p:spPr>
        <p:txBody>
          <a:bodyPr/>
          <a:lstStyle>
            <a:lvl1pPr marL="0" indent="0">
              <a:buNone/>
              <a:defRPr sz="1600">
                <a:solidFill>
                  <a:schemeClr val="bg1">
                    <a:lumMod val="95000"/>
                  </a:schemeClr>
                </a:solidFill>
              </a:defRPr>
            </a:lvl1pPr>
          </a:lstStyle>
          <a:p>
            <a:pPr lvl="0"/>
            <a:r>
              <a:rPr lang="fi-FI" dirty="0"/>
              <a:t>Organisaation moninaisuuden ymmärtäminen</a:t>
            </a:r>
          </a:p>
          <a:p>
            <a:pPr lvl="0"/>
            <a:endParaRPr lang="fi-FI" dirty="0"/>
          </a:p>
        </p:txBody>
      </p:sp>
    </p:spTree>
    <p:extLst>
      <p:ext uri="{BB962C8B-B14F-4D97-AF65-F5344CB8AC3E}">
        <p14:creationId xmlns:p14="http://schemas.microsoft.com/office/powerpoint/2010/main" val="32970371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umma_graafit_0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578A1D-D0E8-A04E-843E-52F1E26068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76750" y="1294786"/>
            <a:ext cx="3238500" cy="2844800"/>
          </a:xfrm>
          <a:prstGeom prst="rect">
            <a:avLst/>
          </a:prstGeom>
        </p:spPr>
      </p:pic>
      <p:pic>
        <p:nvPicPr>
          <p:cNvPr id="4" name="Picture 3">
            <a:extLst>
              <a:ext uri="{FF2B5EF4-FFF2-40B4-BE49-F238E27FC236}">
                <a16:creationId xmlns:a16="http://schemas.microsoft.com/office/drawing/2014/main" id="{558B12B4-5866-6B4A-AFE8-F8E38DF5E5A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76750" y="3397123"/>
            <a:ext cx="3238500" cy="2844800"/>
          </a:xfrm>
          <a:prstGeom prst="rect">
            <a:avLst/>
          </a:prstGeom>
        </p:spPr>
      </p:pic>
      <p:cxnSp>
        <p:nvCxnSpPr>
          <p:cNvPr id="7" name="Straight Connector 6">
            <a:extLst>
              <a:ext uri="{FF2B5EF4-FFF2-40B4-BE49-F238E27FC236}">
                <a16:creationId xmlns:a16="http://schemas.microsoft.com/office/drawing/2014/main" id="{92FA5B38-3199-044A-B2F5-95BFEC601D27}"/>
              </a:ext>
            </a:extLst>
          </p:cNvPr>
          <p:cNvCxnSpPr>
            <a:cxnSpLocks/>
          </p:cNvCxnSpPr>
          <p:nvPr userDrawn="1"/>
        </p:nvCxnSpPr>
        <p:spPr>
          <a:xfrm flipV="1">
            <a:off x="360537" y="-12972"/>
            <a:ext cx="794" cy="948679"/>
          </a:xfrm>
          <a:prstGeom prst="line">
            <a:avLst/>
          </a:prstGeom>
          <a:ln w="31750">
            <a:solidFill>
              <a:srgbClr val="55B131"/>
            </a:solidFill>
          </a:ln>
        </p:spPr>
        <p:style>
          <a:lnRef idx="1">
            <a:schemeClr val="accent1"/>
          </a:lnRef>
          <a:fillRef idx="0">
            <a:schemeClr val="accent1"/>
          </a:fillRef>
          <a:effectRef idx="0">
            <a:schemeClr val="accent1"/>
          </a:effectRef>
          <a:fontRef idx="minor">
            <a:schemeClr val="tx1"/>
          </a:fontRef>
        </p:style>
      </p:cxnSp>
      <p:sp>
        <p:nvSpPr>
          <p:cNvPr id="12" name="Text Placeholder 11">
            <a:extLst>
              <a:ext uri="{FF2B5EF4-FFF2-40B4-BE49-F238E27FC236}">
                <a16:creationId xmlns:a16="http://schemas.microsoft.com/office/drawing/2014/main" id="{284CA606-1733-404E-92A7-89C5B71706DC}"/>
              </a:ext>
            </a:extLst>
          </p:cNvPr>
          <p:cNvSpPr>
            <a:spLocks noGrp="1"/>
          </p:cNvSpPr>
          <p:nvPr>
            <p:ph type="body" sz="quarter" idx="10" hasCustomPrompt="1"/>
          </p:nvPr>
        </p:nvSpPr>
        <p:spPr>
          <a:xfrm>
            <a:off x="449171" y="635755"/>
            <a:ext cx="4844448" cy="533400"/>
          </a:xfrm>
          <a:prstGeom prst="rect">
            <a:avLst/>
          </a:prstGeom>
        </p:spPr>
        <p:txBody>
          <a:bodyPr/>
          <a:lstStyle>
            <a:lvl1pPr marL="0" indent="0">
              <a:buNone/>
              <a:defRPr sz="2200">
                <a:solidFill>
                  <a:srgbClr val="55B130"/>
                </a:solidFill>
              </a:defRPr>
            </a:lvl1pPr>
          </a:lstStyle>
          <a:p>
            <a:pPr lvl="0"/>
            <a:r>
              <a:rPr lang="fi-FI" dirty="0"/>
              <a:t>PÄÄOTSIKKO TÄHÄN</a:t>
            </a:r>
          </a:p>
        </p:txBody>
      </p:sp>
      <p:sp>
        <p:nvSpPr>
          <p:cNvPr id="21" name="Text Placeholder 20">
            <a:extLst>
              <a:ext uri="{FF2B5EF4-FFF2-40B4-BE49-F238E27FC236}">
                <a16:creationId xmlns:a16="http://schemas.microsoft.com/office/drawing/2014/main" id="{04FB793E-CE6B-3048-9924-77F1FD8C89A6}"/>
              </a:ext>
            </a:extLst>
          </p:cNvPr>
          <p:cNvSpPr>
            <a:spLocks noGrp="1"/>
          </p:cNvSpPr>
          <p:nvPr>
            <p:ph type="body" sz="quarter" idx="11" hasCustomPrompt="1"/>
          </p:nvPr>
        </p:nvSpPr>
        <p:spPr>
          <a:xfrm>
            <a:off x="4481589" y="2402763"/>
            <a:ext cx="3238501" cy="271875"/>
          </a:xfrm>
          <a:prstGeom prst="rect">
            <a:avLst/>
          </a:prstGeom>
        </p:spPr>
        <p:txBody>
          <a:bodyPr/>
          <a:lstStyle>
            <a:lvl1pPr marL="0" indent="0" algn="ctr">
              <a:buNone/>
              <a:defRPr sz="1800" b="1">
                <a:solidFill>
                  <a:schemeClr val="bg1">
                    <a:lumMod val="95000"/>
                  </a:schemeClr>
                </a:solidFill>
              </a:defRPr>
            </a:lvl1pPr>
          </a:lstStyle>
          <a:p>
            <a:pPr lvl="0"/>
            <a:r>
              <a:rPr lang="fi-FI" dirty="0"/>
              <a:t>Monimuotoisuus, </a:t>
            </a:r>
          </a:p>
        </p:txBody>
      </p:sp>
      <p:sp>
        <p:nvSpPr>
          <p:cNvPr id="22" name="Text Placeholder 20">
            <a:extLst>
              <a:ext uri="{FF2B5EF4-FFF2-40B4-BE49-F238E27FC236}">
                <a16:creationId xmlns:a16="http://schemas.microsoft.com/office/drawing/2014/main" id="{B23EED97-9D45-9B47-B2F8-E14EBF66E321}"/>
              </a:ext>
            </a:extLst>
          </p:cNvPr>
          <p:cNvSpPr>
            <a:spLocks noGrp="1"/>
          </p:cNvSpPr>
          <p:nvPr>
            <p:ph type="body" sz="quarter" idx="12" hasCustomPrompt="1"/>
          </p:nvPr>
        </p:nvSpPr>
        <p:spPr>
          <a:xfrm>
            <a:off x="4481589" y="2674638"/>
            <a:ext cx="3238501" cy="375315"/>
          </a:xfrm>
          <a:prstGeom prst="rect">
            <a:avLst/>
          </a:prstGeom>
        </p:spPr>
        <p:txBody>
          <a:bodyPr/>
          <a:lstStyle>
            <a:lvl1pPr marL="0" indent="0" algn="ctr">
              <a:buNone/>
              <a:defRPr sz="1800" b="1">
                <a:solidFill>
                  <a:srgbClr val="55B130"/>
                </a:solidFill>
              </a:defRPr>
            </a:lvl1pPr>
          </a:lstStyle>
          <a:p>
            <a:pPr lvl="0"/>
            <a:r>
              <a:rPr lang="fi-FI" dirty="0" err="1"/>
              <a:t>diversiteetti</a:t>
            </a:r>
            <a:endParaRPr lang="fi-FI" dirty="0"/>
          </a:p>
        </p:txBody>
      </p:sp>
      <p:sp>
        <p:nvSpPr>
          <p:cNvPr id="23" name="Text Placeholder 20">
            <a:extLst>
              <a:ext uri="{FF2B5EF4-FFF2-40B4-BE49-F238E27FC236}">
                <a16:creationId xmlns:a16="http://schemas.microsoft.com/office/drawing/2014/main" id="{9849F50F-F545-6E4F-AEA4-7CB452F8880B}"/>
              </a:ext>
            </a:extLst>
          </p:cNvPr>
          <p:cNvSpPr>
            <a:spLocks noGrp="1"/>
          </p:cNvSpPr>
          <p:nvPr>
            <p:ph type="body" sz="quarter" idx="13" hasCustomPrompt="1"/>
          </p:nvPr>
        </p:nvSpPr>
        <p:spPr>
          <a:xfrm>
            <a:off x="4481711" y="4692882"/>
            <a:ext cx="3238501" cy="271875"/>
          </a:xfrm>
          <a:prstGeom prst="rect">
            <a:avLst/>
          </a:prstGeom>
        </p:spPr>
        <p:txBody>
          <a:bodyPr/>
          <a:lstStyle>
            <a:lvl1pPr marL="0" indent="0" algn="ctr">
              <a:buNone/>
              <a:defRPr sz="1800" b="1">
                <a:solidFill>
                  <a:schemeClr val="bg1">
                    <a:lumMod val="95000"/>
                  </a:schemeClr>
                </a:solidFill>
              </a:defRPr>
            </a:lvl1pPr>
          </a:lstStyle>
          <a:p>
            <a:pPr lvl="0"/>
            <a:r>
              <a:rPr lang="fi-FI" dirty="0"/>
              <a:t>Ensimmäinen osa, </a:t>
            </a:r>
          </a:p>
        </p:txBody>
      </p:sp>
      <p:sp>
        <p:nvSpPr>
          <p:cNvPr id="24" name="Text Placeholder 20">
            <a:extLst>
              <a:ext uri="{FF2B5EF4-FFF2-40B4-BE49-F238E27FC236}">
                <a16:creationId xmlns:a16="http://schemas.microsoft.com/office/drawing/2014/main" id="{EAE4F2A5-1F7A-804A-A808-FED83B6635BE}"/>
              </a:ext>
            </a:extLst>
          </p:cNvPr>
          <p:cNvSpPr>
            <a:spLocks noGrp="1"/>
          </p:cNvSpPr>
          <p:nvPr>
            <p:ph type="body" sz="quarter" idx="14" hasCustomPrompt="1"/>
          </p:nvPr>
        </p:nvSpPr>
        <p:spPr>
          <a:xfrm>
            <a:off x="4481711" y="4964757"/>
            <a:ext cx="3238501" cy="375315"/>
          </a:xfrm>
          <a:prstGeom prst="rect">
            <a:avLst/>
          </a:prstGeom>
        </p:spPr>
        <p:txBody>
          <a:bodyPr/>
          <a:lstStyle>
            <a:lvl1pPr marL="0" indent="0" algn="ctr">
              <a:buNone/>
              <a:defRPr sz="1800" b="1">
                <a:solidFill>
                  <a:srgbClr val="55B130"/>
                </a:solidFill>
              </a:defRPr>
            </a:lvl1pPr>
          </a:lstStyle>
          <a:p>
            <a:pPr lvl="0"/>
            <a:r>
              <a:rPr lang="fi-FI" dirty="0"/>
              <a:t>toinen osa</a:t>
            </a:r>
          </a:p>
        </p:txBody>
      </p:sp>
      <p:sp>
        <p:nvSpPr>
          <p:cNvPr id="26" name="Text Placeholder 20">
            <a:extLst>
              <a:ext uri="{FF2B5EF4-FFF2-40B4-BE49-F238E27FC236}">
                <a16:creationId xmlns:a16="http://schemas.microsoft.com/office/drawing/2014/main" id="{C9BB6985-3D87-5B46-906C-9EB153DC0932}"/>
              </a:ext>
            </a:extLst>
          </p:cNvPr>
          <p:cNvSpPr>
            <a:spLocks noGrp="1"/>
          </p:cNvSpPr>
          <p:nvPr>
            <p:ph type="body" sz="quarter" idx="15" hasCustomPrompt="1"/>
          </p:nvPr>
        </p:nvSpPr>
        <p:spPr>
          <a:xfrm>
            <a:off x="5016843" y="3586916"/>
            <a:ext cx="2174789" cy="271875"/>
          </a:xfrm>
          <a:prstGeom prst="rect">
            <a:avLst/>
          </a:prstGeom>
        </p:spPr>
        <p:txBody>
          <a:bodyPr/>
          <a:lstStyle>
            <a:lvl1pPr marL="0" indent="0" algn="ctr">
              <a:buNone/>
              <a:defRPr sz="1800" b="1">
                <a:solidFill>
                  <a:schemeClr val="bg1">
                    <a:lumMod val="95000"/>
                  </a:schemeClr>
                </a:solidFill>
              </a:defRPr>
            </a:lvl1pPr>
          </a:lstStyle>
          <a:p>
            <a:pPr lvl="0"/>
            <a:r>
              <a:rPr lang="fi-FI" dirty="0"/>
              <a:t>Sitoutuminen</a:t>
            </a:r>
          </a:p>
        </p:txBody>
      </p:sp>
      <p:sp>
        <p:nvSpPr>
          <p:cNvPr id="32" name="Text Placeholder 27">
            <a:extLst>
              <a:ext uri="{FF2B5EF4-FFF2-40B4-BE49-F238E27FC236}">
                <a16:creationId xmlns:a16="http://schemas.microsoft.com/office/drawing/2014/main" id="{F8690299-3F91-964C-A264-E98972518E23}"/>
              </a:ext>
            </a:extLst>
          </p:cNvPr>
          <p:cNvSpPr>
            <a:spLocks noGrp="1"/>
          </p:cNvSpPr>
          <p:nvPr>
            <p:ph type="body" sz="quarter" idx="20" hasCustomPrompt="1"/>
          </p:nvPr>
        </p:nvSpPr>
        <p:spPr>
          <a:xfrm>
            <a:off x="576560" y="4056986"/>
            <a:ext cx="3747585" cy="487778"/>
          </a:xfrm>
          <a:prstGeom prst="rect">
            <a:avLst/>
          </a:prstGeom>
        </p:spPr>
        <p:txBody>
          <a:bodyPr/>
          <a:lstStyle>
            <a:lvl1pPr marL="0" indent="0">
              <a:buFontTx/>
              <a:buNone/>
              <a:defRPr sz="1500" b="1">
                <a:solidFill>
                  <a:schemeClr val="bg1">
                    <a:lumMod val="95000"/>
                  </a:schemeClr>
                </a:solidFill>
              </a:defRPr>
            </a:lvl1pPr>
          </a:lstStyle>
          <a:p>
            <a:pPr lvl="0"/>
            <a:r>
              <a:rPr lang="fi-FI" dirty="0"/>
              <a:t>Työnantajakuvan pitkäkestoinen kumppanuus</a:t>
            </a:r>
          </a:p>
        </p:txBody>
      </p:sp>
      <p:sp>
        <p:nvSpPr>
          <p:cNvPr id="34" name="Text Placeholder 27">
            <a:extLst>
              <a:ext uri="{FF2B5EF4-FFF2-40B4-BE49-F238E27FC236}">
                <a16:creationId xmlns:a16="http://schemas.microsoft.com/office/drawing/2014/main" id="{2607AF96-5576-AA41-8641-DA6C8BC0079E}"/>
              </a:ext>
            </a:extLst>
          </p:cNvPr>
          <p:cNvSpPr>
            <a:spLocks noGrp="1"/>
          </p:cNvSpPr>
          <p:nvPr>
            <p:ph type="body" sz="quarter" idx="21" hasCustomPrompt="1"/>
          </p:nvPr>
        </p:nvSpPr>
        <p:spPr>
          <a:xfrm>
            <a:off x="576559" y="4571377"/>
            <a:ext cx="3747585" cy="955690"/>
          </a:xfrm>
          <a:prstGeom prst="rect">
            <a:avLst/>
          </a:prstGeom>
        </p:spPr>
        <p:txBody>
          <a:bodyPr/>
          <a:lstStyle>
            <a:lvl1pPr marL="285750" indent="-285750">
              <a:buFont typeface="Arial" panose="020B0604020202020204" pitchFamily="34" charset="0"/>
              <a:buChar char="•"/>
              <a:defRPr sz="1500">
                <a:solidFill>
                  <a:schemeClr val="bg1">
                    <a:lumMod val="95000"/>
                  </a:schemeClr>
                </a:solidFill>
              </a:defRPr>
            </a:lvl1pPr>
          </a:lstStyle>
          <a:p>
            <a:pPr lvl="0"/>
            <a:r>
              <a:rPr lang="fi-FI" dirty="0"/>
              <a:t>Monipuoliset sisällöt: videot, artikkelit, </a:t>
            </a:r>
            <a:r>
              <a:rPr lang="fi-FI" dirty="0" err="1"/>
              <a:t>pelillistäminen</a:t>
            </a:r>
            <a:r>
              <a:rPr lang="fi-FI" dirty="0"/>
              <a:t>, visuaaliset ratkaisut</a:t>
            </a:r>
          </a:p>
        </p:txBody>
      </p:sp>
      <p:sp>
        <p:nvSpPr>
          <p:cNvPr id="35" name="Text Placeholder 27">
            <a:extLst>
              <a:ext uri="{FF2B5EF4-FFF2-40B4-BE49-F238E27FC236}">
                <a16:creationId xmlns:a16="http://schemas.microsoft.com/office/drawing/2014/main" id="{0FA44C29-D196-AE42-88F0-B949396A6A6B}"/>
              </a:ext>
            </a:extLst>
          </p:cNvPr>
          <p:cNvSpPr>
            <a:spLocks noGrp="1"/>
          </p:cNvSpPr>
          <p:nvPr>
            <p:ph type="body" sz="quarter" idx="22" hasCustomPrompt="1"/>
          </p:nvPr>
        </p:nvSpPr>
        <p:spPr>
          <a:xfrm>
            <a:off x="7825859" y="4139586"/>
            <a:ext cx="3959367" cy="322579"/>
          </a:xfrm>
          <a:prstGeom prst="rect">
            <a:avLst/>
          </a:prstGeom>
        </p:spPr>
        <p:txBody>
          <a:bodyPr/>
          <a:lstStyle>
            <a:lvl1pPr marL="0" indent="0">
              <a:buFontTx/>
              <a:buNone/>
              <a:defRPr sz="1500" b="1">
                <a:solidFill>
                  <a:schemeClr val="bg1">
                    <a:lumMod val="95000"/>
                  </a:schemeClr>
                </a:solidFill>
              </a:defRPr>
            </a:lvl1pPr>
          </a:lstStyle>
          <a:p>
            <a:pPr lvl="0"/>
            <a:r>
              <a:rPr lang="fi-FI" dirty="0"/>
              <a:t>Data ja tutkimukset</a:t>
            </a:r>
          </a:p>
        </p:txBody>
      </p:sp>
      <p:sp>
        <p:nvSpPr>
          <p:cNvPr id="36" name="Text Placeholder 27">
            <a:extLst>
              <a:ext uri="{FF2B5EF4-FFF2-40B4-BE49-F238E27FC236}">
                <a16:creationId xmlns:a16="http://schemas.microsoft.com/office/drawing/2014/main" id="{6EA0E75C-CF49-B44D-A04F-184FF1CBF92C}"/>
              </a:ext>
            </a:extLst>
          </p:cNvPr>
          <p:cNvSpPr>
            <a:spLocks noGrp="1"/>
          </p:cNvSpPr>
          <p:nvPr>
            <p:ph type="body" sz="quarter" idx="23" hasCustomPrompt="1"/>
          </p:nvPr>
        </p:nvSpPr>
        <p:spPr>
          <a:xfrm>
            <a:off x="7825859" y="4462165"/>
            <a:ext cx="3959367" cy="1479353"/>
          </a:xfrm>
          <a:prstGeom prst="rect">
            <a:avLst/>
          </a:prstGeom>
        </p:spPr>
        <p:txBody>
          <a:bodyPr/>
          <a:lstStyle>
            <a:lvl1pPr marL="285750" indent="-285750">
              <a:buFont typeface="Arial" panose="020B0604020202020204" pitchFamily="34" charset="0"/>
              <a:buChar char="•"/>
              <a:defRPr sz="1500">
                <a:solidFill>
                  <a:schemeClr val="bg1">
                    <a:lumMod val="95000"/>
                  </a:schemeClr>
                </a:solidFill>
              </a:defRPr>
            </a:lvl1pPr>
          </a:lstStyle>
          <a:p>
            <a:pPr lvl="0"/>
            <a:r>
              <a:rPr lang="fi-FI" dirty="0"/>
              <a:t>Sisäinen ja ulkoinen työnantajakuva</a:t>
            </a:r>
          </a:p>
          <a:p>
            <a:pPr lvl="0"/>
            <a:r>
              <a:rPr lang="fi-FI" dirty="0"/>
              <a:t>Luottamus &amp; maine</a:t>
            </a:r>
          </a:p>
          <a:p>
            <a:pPr lvl="0"/>
            <a:r>
              <a:rPr lang="fi-FI" dirty="0"/>
              <a:t>Workshopit: Työnantajan arvolupaus, toimivan </a:t>
            </a:r>
            <a:r>
              <a:rPr lang="fi-FI" dirty="0" err="1"/>
              <a:t>verkkoilmoisttelun</a:t>
            </a:r>
            <a:r>
              <a:rPr lang="fi-FI" dirty="0"/>
              <a:t> konsepti</a:t>
            </a:r>
          </a:p>
        </p:txBody>
      </p:sp>
      <p:sp>
        <p:nvSpPr>
          <p:cNvPr id="37" name="Text Placeholder 27">
            <a:extLst>
              <a:ext uri="{FF2B5EF4-FFF2-40B4-BE49-F238E27FC236}">
                <a16:creationId xmlns:a16="http://schemas.microsoft.com/office/drawing/2014/main" id="{CD42E726-577D-A249-B44F-ABCBC3DF37EB}"/>
              </a:ext>
            </a:extLst>
          </p:cNvPr>
          <p:cNvSpPr>
            <a:spLocks noGrp="1"/>
          </p:cNvSpPr>
          <p:nvPr>
            <p:ph type="body" sz="quarter" idx="24" hasCustomPrompt="1"/>
          </p:nvPr>
        </p:nvSpPr>
        <p:spPr>
          <a:xfrm>
            <a:off x="7825859" y="1745726"/>
            <a:ext cx="3959367" cy="322579"/>
          </a:xfrm>
          <a:prstGeom prst="rect">
            <a:avLst/>
          </a:prstGeom>
        </p:spPr>
        <p:txBody>
          <a:bodyPr/>
          <a:lstStyle>
            <a:lvl1pPr marL="0" indent="0">
              <a:buFontTx/>
              <a:buNone/>
              <a:defRPr sz="1500" b="1">
                <a:solidFill>
                  <a:schemeClr val="bg1">
                    <a:lumMod val="95000"/>
                  </a:schemeClr>
                </a:solidFill>
              </a:defRPr>
            </a:lvl1pPr>
          </a:lstStyle>
          <a:p>
            <a:pPr lvl="0"/>
            <a:r>
              <a:rPr lang="fi-FI" dirty="0"/>
              <a:t>Vastuullisuus</a:t>
            </a:r>
          </a:p>
        </p:txBody>
      </p:sp>
      <p:sp>
        <p:nvSpPr>
          <p:cNvPr id="38" name="Text Placeholder 27">
            <a:extLst>
              <a:ext uri="{FF2B5EF4-FFF2-40B4-BE49-F238E27FC236}">
                <a16:creationId xmlns:a16="http://schemas.microsoft.com/office/drawing/2014/main" id="{EDA3B2A7-ECAC-9940-9C90-0A78D82DC744}"/>
              </a:ext>
            </a:extLst>
          </p:cNvPr>
          <p:cNvSpPr>
            <a:spLocks noGrp="1"/>
          </p:cNvSpPr>
          <p:nvPr>
            <p:ph type="body" sz="quarter" idx="25" hasCustomPrompt="1"/>
          </p:nvPr>
        </p:nvSpPr>
        <p:spPr>
          <a:xfrm>
            <a:off x="7825859" y="2068305"/>
            <a:ext cx="3959367" cy="1479353"/>
          </a:xfrm>
          <a:prstGeom prst="rect">
            <a:avLst/>
          </a:prstGeom>
        </p:spPr>
        <p:txBody>
          <a:bodyPr/>
          <a:lstStyle>
            <a:lvl1pPr marL="285750" indent="-285750">
              <a:buFont typeface="Arial" panose="020B0604020202020204" pitchFamily="34" charset="0"/>
              <a:buChar char="•"/>
              <a:defRPr sz="1500">
                <a:solidFill>
                  <a:schemeClr val="bg1">
                    <a:lumMod val="95000"/>
                  </a:schemeClr>
                </a:solidFill>
              </a:defRPr>
            </a:lvl1pPr>
          </a:lstStyle>
          <a:p>
            <a:pPr lvl="0"/>
            <a:r>
              <a:rPr lang="fi-FI" dirty="0"/>
              <a:t>Vastuullinen kesäduuni –kampanja</a:t>
            </a:r>
          </a:p>
          <a:p>
            <a:pPr lvl="0"/>
            <a:r>
              <a:rPr lang="fi-FI" dirty="0"/>
              <a:t>Merkityksellistä työelämää</a:t>
            </a:r>
          </a:p>
          <a:p>
            <a:pPr lvl="0"/>
            <a:r>
              <a:rPr lang="fi-FI" dirty="0"/>
              <a:t>Kun Koulu Loppuu</a:t>
            </a:r>
          </a:p>
        </p:txBody>
      </p:sp>
      <p:sp>
        <p:nvSpPr>
          <p:cNvPr id="39" name="Text Placeholder 27">
            <a:extLst>
              <a:ext uri="{FF2B5EF4-FFF2-40B4-BE49-F238E27FC236}">
                <a16:creationId xmlns:a16="http://schemas.microsoft.com/office/drawing/2014/main" id="{AB6DD23F-D8ED-C74D-89F8-DABA54181FB0}"/>
              </a:ext>
            </a:extLst>
          </p:cNvPr>
          <p:cNvSpPr>
            <a:spLocks noGrp="1"/>
          </p:cNvSpPr>
          <p:nvPr>
            <p:ph type="body" sz="quarter" idx="26" hasCustomPrompt="1"/>
          </p:nvPr>
        </p:nvSpPr>
        <p:spPr>
          <a:xfrm>
            <a:off x="576560" y="1711377"/>
            <a:ext cx="3747585" cy="487778"/>
          </a:xfrm>
          <a:prstGeom prst="rect">
            <a:avLst/>
          </a:prstGeom>
        </p:spPr>
        <p:txBody>
          <a:bodyPr/>
          <a:lstStyle>
            <a:lvl1pPr marL="0" indent="0">
              <a:buFontTx/>
              <a:buNone/>
              <a:defRPr sz="1500" b="1">
                <a:solidFill>
                  <a:schemeClr val="bg1">
                    <a:lumMod val="95000"/>
                  </a:schemeClr>
                </a:solidFill>
              </a:defRPr>
            </a:lvl1pPr>
          </a:lstStyle>
          <a:p>
            <a:pPr lvl="0"/>
            <a:r>
              <a:rPr lang="fi-FI" dirty="0"/>
              <a:t>Monikanavainen rekrytointiviestintä Suomen johtavissa medioissa</a:t>
            </a:r>
          </a:p>
        </p:txBody>
      </p:sp>
      <p:sp>
        <p:nvSpPr>
          <p:cNvPr id="40" name="Text Placeholder 27">
            <a:extLst>
              <a:ext uri="{FF2B5EF4-FFF2-40B4-BE49-F238E27FC236}">
                <a16:creationId xmlns:a16="http://schemas.microsoft.com/office/drawing/2014/main" id="{A72F8F70-C282-F044-827B-D663073AEBFB}"/>
              </a:ext>
            </a:extLst>
          </p:cNvPr>
          <p:cNvSpPr>
            <a:spLocks noGrp="1"/>
          </p:cNvSpPr>
          <p:nvPr>
            <p:ph type="body" sz="quarter" idx="27" hasCustomPrompt="1"/>
          </p:nvPr>
        </p:nvSpPr>
        <p:spPr>
          <a:xfrm>
            <a:off x="576560" y="2221390"/>
            <a:ext cx="3747585" cy="955690"/>
          </a:xfrm>
          <a:prstGeom prst="rect">
            <a:avLst/>
          </a:prstGeom>
        </p:spPr>
        <p:txBody>
          <a:bodyPr/>
          <a:lstStyle>
            <a:lvl1pPr marL="285750" indent="-285750">
              <a:buFont typeface="Arial" panose="020B0604020202020204" pitchFamily="34" charset="0"/>
              <a:buChar char="•"/>
              <a:defRPr sz="1500">
                <a:solidFill>
                  <a:schemeClr val="bg1">
                    <a:lumMod val="95000"/>
                  </a:schemeClr>
                </a:solidFill>
              </a:defRPr>
            </a:lvl1pPr>
          </a:lstStyle>
          <a:p>
            <a:pPr lvl="0"/>
            <a:r>
              <a:rPr lang="fi-FI" dirty="0"/>
              <a:t>Oikotie</a:t>
            </a:r>
          </a:p>
          <a:p>
            <a:pPr lvl="0"/>
            <a:r>
              <a:rPr lang="fi-FI" dirty="0"/>
              <a:t>Näkyvyys Sanoman verkostossa</a:t>
            </a:r>
          </a:p>
          <a:p>
            <a:pPr lvl="0"/>
            <a:r>
              <a:rPr lang="fi-FI" dirty="0"/>
              <a:t>Helsingin Sanomat, IS</a:t>
            </a:r>
          </a:p>
        </p:txBody>
      </p:sp>
    </p:spTree>
    <p:extLst>
      <p:ext uri="{BB962C8B-B14F-4D97-AF65-F5344CB8AC3E}">
        <p14:creationId xmlns:p14="http://schemas.microsoft.com/office/powerpoint/2010/main" val="2047562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umma_graafi_03">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6D1A7D3-AA2E-714F-88D4-EB5D116D36C6}"/>
              </a:ext>
            </a:extLst>
          </p:cNvPr>
          <p:cNvCxnSpPr>
            <a:cxnSpLocks/>
          </p:cNvCxnSpPr>
          <p:nvPr userDrawn="1"/>
        </p:nvCxnSpPr>
        <p:spPr>
          <a:xfrm flipV="1">
            <a:off x="360537" y="0"/>
            <a:ext cx="794" cy="948679"/>
          </a:xfrm>
          <a:prstGeom prst="line">
            <a:avLst/>
          </a:prstGeom>
          <a:ln w="31750">
            <a:solidFill>
              <a:srgbClr val="55B131"/>
            </a:solidFill>
          </a:ln>
        </p:spPr>
        <p:style>
          <a:lnRef idx="1">
            <a:schemeClr val="accent1"/>
          </a:lnRef>
          <a:fillRef idx="0">
            <a:schemeClr val="accent1"/>
          </a:fillRef>
          <a:effectRef idx="0">
            <a:schemeClr val="accent1"/>
          </a:effectRef>
          <a:fontRef idx="minor">
            <a:schemeClr val="tx1"/>
          </a:fontRef>
        </p:style>
      </p:cxnSp>
      <p:sp>
        <p:nvSpPr>
          <p:cNvPr id="4" name="Text Placeholder 11">
            <a:extLst>
              <a:ext uri="{FF2B5EF4-FFF2-40B4-BE49-F238E27FC236}">
                <a16:creationId xmlns:a16="http://schemas.microsoft.com/office/drawing/2014/main" id="{8A3B952B-F3A9-3746-8BCC-C2A4E76578A4}"/>
              </a:ext>
            </a:extLst>
          </p:cNvPr>
          <p:cNvSpPr>
            <a:spLocks noGrp="1"/>
          </p:cNvSpPr>
          <p:nvPr>
            <p:ph type="body" sz="quarter" idx="10" hasCustomPrompt="1"/>
          </p:nvPr>
        </p:nvSpPr>
        <p:spPr>
          <a:xfrm>
            <a:off x="449171" y="635755"/>
            <a:ext cx="4844448" cy="406729"/>
          </a:xfrm>
          <a:prstGeom prst="rect">
            <a:avLst/>
          </a:prstGeom>
        </p:spPr>
        <p:txBody>
          <a:bodyPr/>
          <a:lstStyle>
            <a:lvl1pPr marL="0" indent="0">
              <a:buNone/>
              <a:defRPr sz="2200">
                <a:solidFill>
                  <a:srgbClr val="55B130"/>
                </a:solidFill>
              </a:defRPr>
            </a:lvl1pPr>
          </a:lstStyle>
          <a:p>
            <a:pPr lvl="0"/>
            <a:r>
              <a:rPr lang="fi-FI" dirty="0"/>
              <a:t>PÄÄOTSIKKO TÄHÄN</a:t>
            </a:r>
          </a:p>
        </p:txBody>
      </p:sp>
      <p:sp>
        <p:nvSpPr>
          <p:cNvPr id="5" name="Text Placeholder 2">
            <a:extLst>
              <a:ext uri="{FF2B5EF4-FFF2-40B4-BE49-F238E27FC236}">
                <a16:creationId xmlns:a16="http://schemas.microsoft.com/office/drawing/2014/main" id="{A01F3D4C-D360-224E-9898-DBDE11C1FC9B}"/>
              </a:ext>
            </a:extLst>
          </p:cNvPr>
          <p:cNvSpPr>
            <a:spLocks noGrp="1"/>
          </p:cNvSpPr>
          <p:nvPr>
            <p:ph type="body" sz="quarter" idx="11" hasCustomPrompt="1"/>
          </p:nvPr>
        </p:nvSpPr>
        <p:spPr>
          <a:xfrm>
            <a:off x="449171" y="1042484"/>
            <a:ext cx="6480000" cy="1016975"/>
          </a:xfrm>
          <a:prstGeom prst="rect">
            <a:avLst/>
          </a:prstGeom>
        </p:spPr>
        <p:txBody>
          <a:bodyPr/>
          <a:lstStyle>
            <a:lvl1pPr marL="0" indent="0">
              <a:buNone/>
              <a:defRPr sz="2800" b="0">
                <a:solidFill>
                  <a:schemeClr val="bg1">
                    <a:lumMod val="95000"/>
                  </a:schemeClr>
                </a:solidFill>
              </a:defRPr>
            </a:lvl1pPr>
          </a:lstStyle>
          <a:p>
            <a:pPr lvl="0"/>
            <a:r>
              <a:rPr lang="fi-FI" dirty="0"/>
              <a:t>Alaotsikko tulee tähän</a:t>
            </a:r>
          </a:p>
        </p:txBody>
      </p:sp>
      <p:grpSp>
        <p:nvGrpSpPr>
          <p:cNvPr id="81" name="Group 80">
            <a:extLst>
              <a:ext uri="{FF2B5EF4-FFF2-40B4-BE49-F238E27FC236}">
                <a16:creationId xmlns:a16="http://schemas.microsoft.com/office/drawing/2014/main" id="{C61DE5C7-E371-2946-99CD-FD2593EB4365}"/>
              </a:ext>
            </a:extLst>
          </p:cNvPr>
          <p:cNvGrpSpPr/>
          <p:nvPr userDrawn="1"/>
        </p:nvGrpSpPr>
        <p:grpSpPr>
          <a:xfrm>
            <a:off x="1710932" y="2653171"/>
            <a:ext cx="8676474" cy="2171996"/>
            <a:chOff x="1383099" y="2369751"/>
            <a:chExt cx="9278997" cy="2322827"/>
          </a:xfrm>
        </p:grpSpPr>
        <p:cxnSp>
          <p:nvCxnSpPr>
            <p:cNvPr id="82" name="Straight Connector 81">
              <a:extLst>
                <a:ext uri="{FF2B5EF4-FFF2-40B4-BE49-F238E27FC236}">
                  <a16:creationId xmlns:a16="http://schemas.microsoft.com/office/drawing/2014/main" id="{8D3FF80B-23A3-6F45-86A4-0555C1328972}"/>
                </a:ext>
              </a:extLst>
            </p:cNvPr>
            <p:cNvCxnSpPr>
              <a:cxnSpLocks/>
              <a:endCxn id="103" idx="2"/>
            </p:cNvCxnSpPr>
            <p:nvPr/>
          </p:nvCxnSpPr>
          <p:spPr>
            <a:xfrm>
              <a:off x="1383099" y="2549076"/>
              <a:ext cx="940767" cy="293363"/>
            </a:xfrm>
            <a:prstGeom prst="line">
              <a:avLst/>
            </a:prstGeom>
            <a:ln w="4445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985B264-ED2B-154C-BEE5-82B0D76E5FC7}"/>
                </a:ext>
              </a:extLst>
            </p:cNvPr>
            <p:cNvCxnSpPr>
              <a:stCxn id="107" idx="7"/>
              <a:endCxn id="117" idx="3"/>
            </p:cNvCxnSpPr>
            <p:nvPr/>
          </p:nvCxnSpPr>
          <p:spPr>
            <a:xfrm flipV="1">
              <a:off x="1977882" y="3187723"/>
              <a:ext cx="489925" cy="553687"/>
            </a:xfrm>
            <a:prstGeom prst="line">
              <a:avLst/>
            </a:prstGeom>
            <a:ln w="4445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B7E1922-9242-474C-AA50-A4E546D08670}"/>
                </a:ext>
              </a:extLst>
            </p:cNvPr>
            <p:cNvCxnSpPr>
              <a:cxnSpLocks/>
              <a:endCxn id="108" idx="2"/>
            </p:cNvCxnSpPr>
            <p:nvPr/>
          </p:nvCxnSpPr>
          <p:spPr>
            <a:xfrm>
              <a:off x="1969636" y="4132945"/>
              <a:ext cx="828691" cy="426300"/>
            </a:xfrm>
            <a:prstGeom prst="line">
              <a:avLst/>
            </a:prstGeom>
            <a:ln w="4445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64F2329-CC7B-DD42-B789-DE3076E96817}"/>
                </a:ext>
              </a:extLst>
            </p:cNvPr>
            <p:cNvCxnSpPr>
              <a:cxnSpLocks/>
              <a:stCxn id="104" idx="6"/>
              <a:endCxn id="110" idx="2"/>
            </p:cNvCxnSpPr>
            <p:nvPr/>
          </p:nvCxnSpPr>
          <p:spPr>
            <a:xfrm>
              <a:off x="3640851" y="4627002"/>
              <a:ext cx="1012012" cy="65576"/>
            </a:xfrm>
            <a:prstGeom prst="line">
              <a:avLst/>
            </a:prstGeom>
            <a:ln w="4445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805E9A9-DAAC-ED45-807F-24E3BD74BC40}"/>
                </a:ext>
              </a:extLst>
            </p:cNvPr>
            <p:cNvCxnSpPr>
              <a:cxnSpLocks/>
              <a:stCxn id="97" idx="0"/>
            </p:cNvCxnSpPr>
            <p:nvPr/>
          </p:nvCxnSpPr>
          <p:spPr>
            <a:xfrm flipH="1" flipV="1">
              <a:off x="4681621" y="3579203"/>
              <a:ext cx="388978" cy="637953"/>
            </a:xfrm>
            <a:prstGeom prst="line">
              <a:avLst/>
            </a:prstGeom>
            <a:ln w="4445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B23E219-60AE-BF4A-AFE7-4DC98D78FC97}"/>
                </a:ext>
              </a:extLst>
            </p:cNvPr>
            <p:cNvCxnSpPr>
              <a:cxnSpLocks/>
              <a:stCxn id="109" idx="7"/>
            </p:cNvCxnSpPr>
            <p:nvPr/>
          </p:nvCxnSpPr>
          <p:spPr>
            <a:xfrm flipV="1">
              <a:off x="4810761" y="2384736"/>
              <a:ext cx="639245" cy="564968"/>
            </a:xfrm>
            <a:prstGeom prst="line">
              <a:avLst/>
            </a:prstGeom>
            <a:ln w="44450" cap="rnd">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B01A025-D37B-FB49-AD73-81B53F95B85A}"/>
                </a:ext>
              </a:extLst>
            </p:cNvPr>
            <p:cNvCxnSpPr>
              <a:cxnSpLocks/>
              <a:stCxn id="111" idx="6"/>
              <a:endCxn id="112" idx="2"/>
            </p:cNvCxnSpPr>
            <p:nvPr/>
          </p:nvCxnSpPr>
          <p:spPr>
            <a:xfrm>
              <a:off x="6101043" y="2369751"/>
              <a:ext cx="624386" cy="352650"/>
            </a:xfrm>
            <a:prstGeom prst="line">
              <a:avLst/>
            </a:prstGeom>
            <a:ln w="44450" cap="rnd">
              <a:solidFill>
                <a:srgbClr val="55B131"/>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99A6E19A-37DF-7A44-B754-96C7BF6BDB39}"/>
                </a:ext>
              </a:extLst>
            </p:cNvPr>
            <p:cNvCxnSpPr>
              <a:cxnSpLocks/>
              <a:endCxn id="113" idx="0"/>
            </p:cNvCxnSpPr>
            <p:nvPr/>
          </p:nvCxnSpPr>
          <p:spPr>
            <a:xfrm>
              <a:off x="7215203" y="3077578"/>
              <a:ext cx="344607" cy="853395"/>
            </a:xfrm>
            <a:prstGeom prst="line">
              <a:avLst/>
            </a:prstGeom>
            <a:ln w="44450" cap="rnd">
              <a:solidFill>
                <a:srgbClr val="55B131"/>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75E761B-1913-8643-B7F6-E4EF5B11CD1B}"/>
                </a:ext>
              </a:extLst>
            </p:cNvPr>
            <p:cNvCxnSpPr>
              <a:cxnSpLocks/>
              <a:stCxn id="114" idx="3"/>
              <a:endCxn id="113" idx="7"/>
            </p:cNvCxnSpPr>
            <p:nvPr/>
          </p:nvCxnSpPr>
          <p:spPr>
            <a:xfrm flipH="1">
              <a:off x="7854851" y="3591820"/>
              <a:ext cx="429479" cy="530002"/>
            </a:xfrm>
            <a:prstGeom prst="line">
              <a:avLst/>
            </a:prstGeom>
            <a:ln w="44450" cap="rnd">
              <a:solidFill>
                <a:srgbClr val="55B131"/>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47AD1A5-6C4A-5B40-AFF5-932C9305852F}"/>
                </a:ext>
              </a:extLst>
            </p:cNvPr>
            <p:cNvCxnSpPr>
              <a:cxnSpLocks/>
              <a:stCxn id="115" idx="3"/>
              <a:endCxn id="114" idx="7"/>
            </p:cNvCxnSpPr>
            <p:nvPr/>
          </p:nvCxnSpPr>
          <p:spPr>
            <a:xfrm flipH="1">
              <a:off x="8874414" y="2793708"/>
              <a:ext cx="875794" cy="234315"/>
            </a:xfrm>
            <a:prstGeom prst="line">
              <a:avLst/>
            </a:prstGeom>
            <a:ln w="44450" cap="rnd">
              <a:solidFill>
                <a:srgbClr val="55B131"/>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DA54090-6691-584F-91B4-95527DDC1C42}"/>
                </a:ext>
              </a:extLst>
            </p:cNvPr>
            <p:cNvCxnSpPr>
              <a:cxnSpLocks/>
              <a:stCxn id="116" idx="0"/>
            </p:cNvCxnSpPr>
            <p:nvPr/>
          </p:nvCxnSpPr>
          <p:spPr>
            <a:xfrm flipH="1" flipV="1">
              <a:off x="10201519" y="2816876"/>
              <a:ext cx="460577" cy="786792"/>
            </a:xfrm>
            <a:prstGeom prst="line">
              <a:avLst/>
            </a:prstGeom>
            <a:ln w="44450" cap="rnd">
              <a:solidFill>
                <a:srgbClr val="55B13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C2A0E531-6EBE-3C4B-8E88-0F19C03823B6}"/>
              </a:ext>
            </a:extLst>
          </p:cNvPr>
          <p:cNvGrpSpPr/>
          <p:nvPr userDrawn="1"/>
        </p:nvGrpSpPr>
        <p:grpSpPr>
          <a:xfrm>
            <a:off x="938773" y="2272257"/>
            <a:ext cx="9844837" cy="2925687"/>
            <a:chOff x="653594" y="1837116"/>
            <a:chExt cx="10528495" cy="3128856"/>
          </a:xfrm>
        </p:grpSpPr>
        <p:pic>
          <p:nvPicPr>
            <p:cNvPr id="94" name="Kuva 8">
              <a:extLst>
                <a:ext uri="{FF2B5EF4-FFF2-40B4-BE49-F238E27FC236}">
                  <a16:creationId xmlns:a16="http://schemas.microsoft.com/office/drawing/2014/main" id="{CFA2E6DD-232E-7C4B-8850-B2E34A300B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97576" y="2780522"/>
              <a:ext cx="840245" cy="808037"/>
            </a:xfrm>
            <a:prstGeom prst="ellipse">
              <a:avLst/>
            </a:prstGeom>
          </p:spPr>
        </p:pic>
        <p:pic>
          <p:nvPicPr>
            <p:cNvPr id="95" name="Kuva 8">
              <a:extLst>
                <a:ext uri="{FF2B5EF4-FFF2-40B4-BE49-F238E27FC236}">
                  <a16:creationId xmlns:a16="http://schemas.microsoft.com/office/drawing/2014/main" id="{22C8A3C4-1E31-864D-971B-6DB1646EB2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62766" y="1837116"/>
              <a:ext cx="856747" cy="806030"/>
            </a:xfrm>
            <a:prstGeom prst="ellipse">
              <a:avLst/>
            </a:prstGeom>
          </p:spPr>
        </p:pic>
        <p:pic>
          <p:nvPicPr>
            <p:cNvPr id="96" name="Kuva 8">
              <a:extLst>
                <a:ext uri="{FF2B5EF4-FFF2-40B4-BE49-F238E27FC236}">
                  <a16:creationId xmlns:a16="http://schemas.microsoft.com/office/drawing/2014/main" id="{0DBAF8BA-981B-A745-B9F7-2E0E529277F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37544" y="3879787"/>
              <a:ext cx="848378" cy="810454"/>
            </a:xfrm>
            <a:prstGeom prst="ellipse">
              <a:avLst/>
            </a:prstGeom>
          </p:spPr>
        </p:pic>
        <p:pic>
          <p:nvPicPr>
            <p:cNvPr id="97" name="Kuva 8">
              <a:extLst>
                <a:ext uri="{FF2B5EF4-FFF2-40B4-BE49-F238E27FC236}">
                  <a16:creationId xmlns:a16="http://schemas.microsoft.com/office/drawing/2014/main" id="{1080515D-1EAE-CD4E-8762-7631C0DB196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38707" y="4165972"/>
              <a:ext cx="856337" cy="797330"/>
            </a:xfrm>
            <a:prstGeom prst="ellipse">
              <a:avLst/>
            </a:prstGeom>
          </p:spPr>
        </p:pic>
        <p:pic>
          <p:nvPicPr>
            <p:cNvPr id="98" name="Kuva 8">
              <a:extLst>
                <a:ext uri="{FF2B5EF4-FFF2-40B4-BE49-F238E27FC236}">
                  <a16:creationId xmlns:a16="http://schemas.microsoft.com/office/drawing/2014/main" id="{5014E114-0653-1147-A034-C9EF6F74996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709656" y="1972607"/>
              <a:ext cx="856747" cy="829820"/>
            </a:xfrm>
            <a:prstGeom prst="ellipse">
              <a:avLst/>
            </a:prstGeom>
          </p:spPr>
        </p:pic>
        <p:pic>
          <p:nvPicPr>
            <p:cNvPr id="99" name="Kuva 8">
              <a:extLst>
                <a:ext uri="{FF2B5EF4-FFF2-40B4-BE49-F238E27FC236}">
                  <a16:creationId xmlns:a16="http://schemas.microsoft.com/office/drawing/2014/main" id="{871E9E4D-4667-1443-BC7F-9AFFC4D8C6F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364738" y="3466580"/>
              <a:ext cx="831630" cy="822496"/>
            </a:xfrm>
            <a:prstGeom prst="ellipse">
              <a:avLst/>
            </a:prstGeom>
          </p:spPr>
        </p:pic>
        <p:pic>
          <p:nvPicPr>
            <p:cNvPr id="100" name="Kuva 8">
              <a:extLst>
                <a:ext uri="{FF2B5EF4-FFF2-40B4-BE49-F238E27FC236}">
                  <a16:creationId xmlns:a16="http://schemas.microsoft.com/office/drawing/2014/main" id="{7AD572FF-29FA-9B4F-A2AA-0529C8051C1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325342" y="3539965"/>
              <a:ext cx="856747" cy="825118"/>
            </a:xfrm>
            <a:prstGeom prst="ellipse">
              <a:avLst/>
            </a:prstGeom>
          </p:spPr>
        </p:pic>
        <p:pic>
          <p:nvPicPr>
            <p:cNvPr id="101" name="Kuva 8">
              <a:extLst>
                <a:ext uri="{FF2B5EF4-FFF2-40B4-BE49-F238E27FC236}">
                  <a16:creationId xmlns:a16="http://schemas.microsoft.com/office/drawing/2014/main" id="{177A5BB0-039E-564F-AB8A-A86E1BA11C5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255898" y="2780522"/>
              <a:ext cx="834502" cy="820131"/>
            </a:xfrm>
            <a:prstGeom prst="ellipse">
              <a:avLst/>
            </a:prstGeom>
          </p:spPr>
        </p:pic>
        <p:pic>
          <p:nvPicPr>
            <p:cNvPr id="102" name="Kuva 8">
              <a:extLst>
                <a:ext uri="{FF2B5EF4-FFF2-40B4-BE49-F238E27FC236}">
                  <a16:creationId xmlns:a16="http://schemas.microsoft.com/office/drawing/2014/main" id="{7AFA935A-6A92-2347-BC48-92EFC29155E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73200" y="1950398"/>
              <a:ext cx="806174" cy="797329"/>
            </a:xfrm>
            <a:prstGeom prst="ellipse">
              <a:avLst/>
            </a:prstGeom>
          </p:spPr>
        </p:pic>
        <p:pic>
          <p:nvPicPr>
            <p:cNvPr id="103" name="Kuva 8">
              <a:extLst>
                <a:ext uri="{FF2B5EF4-FFF2-40B4-BE49-F238E27FC236}">
                  <a16:creationId xmlns:a16="http://schemas.microsoft.com/office/drawing/2014/main" id="{DCACC32A-8CAD-784C-9855-5E47D7E31A83}"/>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420141" y="2381859"/>
              <a:ext cx="868825" cy="804041"/>
            </a:xfrm>
            <a:prstGeom prst="ellipse">
              <a:avLst/>
            </a:prstGeom>
          </p:spPr>
        </p:pic>
        <p:pic>
          <p:nvPicPr>
            <p:cNvPr id="104" name="Kuva 8">
              <a:extLst>
                <a:ext uri="{FF2B5EF4-FFF2-40B4-BE49-F238E27FC236}">
                  <a16:creationId xmlns:a16="http://schemas.microsoft.com/office/drawing/2014/main" id="{0F28E04E-CBBF-BD4D-84E3-796C9BC8B14E}"/>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904294" y="4095404"/>
              <a:ext cx="832832" cy="812656"/>
            </a:xfrm>
            <a:prstGeom prst="ellipse">
              <a:avLst/>
            </a:prstGeom>
          </p:spPr>
        </p:pic>
        <p:pic>
          <p:nvPicPr>
            <p:cNvPr id="105" name="Kuva 8">
              <a:extLst>
                <a:ext uri="{FF2B5EF4-FFF2-40B4-BE49-F238E27FC236}">
                  <a16:creationId xmlns:a16="http://schemas.microsoft.com/office/drawing/2014/main" id="{274B4E11-450D-074F-B718-8618071DAF4B}"/>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820414" y="2209356"/>
              <a:ext cx="834583" cy="797329"/>
            </a:xfrm>
            <a:prstGeom prst="ellipse">
              <a:avLst/>
            </a:prstGeom>
            <a:ln>
              <a:noFill/>
            </a:ln>
          </p:spPr>
        </p:pic>
        <p:sp>
          <p:nvSpPr>
            <p:cNvPr id="106" name="Oval 105">
              <a:extLst>
                <a:ext uri="{FF2B5EF4-FFF2-40B4-BE49-F238E27FC236}">
                  <a16:creationId xmlns:a16="http://schemas.microsoft.com/office/drawing/2014/main" id="{19CBE768-A29C-3E4F-B2EE-91ECB422CEAA}"/>
                </a:ext>
              </a:extLst>
            </p:cNvPr>
            <p:cNvSpPr/>
            <p:nvPr/>
          </p:nvSpPr>
          <p:spPr>
            <a:xfrm>
              <a:off x="653594" y="1950399"/>
              <a:ext cx="834503" cy="797329"/>
            </a:xfrm>
            <a:prstGeom prst="ellipse">
              <a:avLst/>
            </a:prstGeom>
            <a:noFill/>
            <a:ln w="444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i-FI">
                <a:solidFill>
                  <a:srgbClr val="51B325"/>
                </a:solidFill>
              </a:endParaRPr>
            </a:p>
          </p:txBody>
        </p:sp>
        <p:sp>
          <p:nvSpPr>
            <p:cNvPr id="107" name="Oval 106">
              <a:extLst>
                <a:ext uri="{FF2B5EF4-FFF2-40B4-BE49-F238E27FC236}">
                  <a16:creationId xmlns:a16="http://schemas.microsoft.com/office/drawing/2014/main" id="{6EF1F544-AC32-1446-BBC2-D16BE1C70460}"/>
                </a:ext>
              </a:extLst>
            </p:cNvPr>
            <p:cNvSpPr/>
            <p:nvPr/>
          </p:nvSpPr>
          <p:spPr>
            <a:xfrm>
              <a:off x="1361864" y="3499375"/>
              <a:ext cx="834503" cy="797329"/>
            </a:xfrm>
            <a:prstGeom prst="ellipse">
              <a:avLst/>
            </a:prstGeom>
            <a:noFill/>
            <a:ln w="444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i-FI">
                <a:solidFill>
                  <a:srgbClr val="51B325"/>
                </a:solidFill>
              </a:endParaRPr>
            </a:p>
          </p:txBody>
        </p:sp>
        <p:sp>
          <p:nvSpPr>
            <p:cNvPr id="108" name="Oval 107">
              <a:extLst>
                <a:ext uri="{FF2B5EF4-FFF2-40B4-BE49-F238E27FC236}">
                  <a16:creationId xmlns:a16="http://schemas.microsoft.com/office/drawing/2014/main" id="{80A0F6A4-4619-E242-841B-AC86B4432B04}"/>
                </a:ext>
              </a:extLst>
            </p:cNvPr>
            <p:cNvSpPr/>
            <p:nvPr/>
          </p:nvSpPr>
          <p:spPr>
            <a:xfrm>
              <a:off x="2894603" y="4102020"/>
              <a:ext cx="834503" cy="797329"/>
            </a:xfrm>
            <a:prstGeom prst="ellipse">
              <a:avLst/>
            </a:prstGeom>
            <a:noFill/>
            <a:ln w="444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i-FI">
                <a:solidFill>
                  <a:srgbClr val="51B325"/>
                </a:solidFill>
              </a:endParaRPr>
            </a:p>
          </p:txBody>
        </p:sp>
        <p:sp>
          <p:nvSpPr>
            <p:cNvPr id="109" name="Oval 108">
              <a:extLst>
                <a:ext uri="{FF2B5EF4-FFF2-40B4-BE49-F238E27FC236}">
                  <a16:creationId xmlns:a16="http://schemas.microsoft.com/office/drawing/2014/main" id="{0249D0D2-EA46-3F4A-9B4D-6DCEE9ADA501}"/>
                </a:ext>
              </a:extLst>
            </p:cNvPr>
            <p:cNvSpPr/>
            <p:nvPr/>
          </p:nvSpPr>
          <p:spPr>
            <a:xfrm>
              <a:off x="4194743" y="2781754"/>
              <a:ext cx="834503" cy="797329"/>
            </a:xfrm>
            <a:prstGeom prst="ellipse">
              <a:avLst/>
            </a:prstGeom>
            <a:noFill/>
            <a:ln w="444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i-FI">
                <a:solidFill>
                  <a:srgbClr val="51B325"/>
                </a:solidFill>
              </a:endParaRPr>
            </a:p>
          </p:txBody>
        </p:sp>
        <p:sp>
          <p:nvSpPr>
            <p:cNvPr id="110" name="Oval 109">
              <a:extLst>
                <a:ext uri="{FF2B5EF4-FFF2-40B4-BE49-F238E27FC236}">
                  <a16:creationId xmlns:a16="http://schemas.microsoft.com/office/drawing/2014/main" id="{79855980-1E83-3740-A770-C5F8609C494A}"/>
                </a:ext>
              </a:extLst>
            </p:cNvPr>
            <p:cNvSpPr/>
            <p:nvPr/>
          </p:nvSpPr>
          <p:spPr>
            <a:xfrm>
              <a:off x="4749138" y="4168643"/>
              <a:ext cx="834503" cy="797329"/>
            </a:xfrm>
            <a:prstGeom prst="ellipse">
              <a:avLst/>
            </a:prstGeom>
            <a:noFill/>
            <a:ln w="444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i-FI">
                <a:solidFill>
                  <a:srgbClr val="51B325"/>
                </a:solidFill>
              </a:endParaRPr>
            </a:p>
          </p:txBody>
        </p:sp>
        <p:sp>
          <p:nvSpPr>
            <p:cNvPr id="111" name="Oval 110">
              <a:extLst>
                <a:ext uri="{FF2B5EF4-FFF2-40B4-BE49-F238E27FC236}">
                  <a16:creationId xmlns:a16="http://schemas.microsoft.com/office/drawing/2014/main" id="{70581ADF-5098-0845-ACD4-47D25F268383}"/>
                </a:ext>
              </a:extLst>
            </p:cNvPr>
            <p:cNvSpPr/>
            <p:nvPr/>
          </p:nvSpPr>
          <p:spPr>
            <a:xfrm>
              <a:off x="5362816" y="1845817"/>
              <a:ext cx="834503" cy="797329"/>
            </a:xfrm>
            <a:prstGeom prst="ellipse">
              <a:avLst/>
            </a:prstGeom>
            <a:noFill/>
            <a:ln w="57150">
              <a:solidFill>
                <a:schemeClr val="tx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i-FI">
                <a:solidFill>
                  <a:srgbClr val="51B325"/>
                </a:solidFill>
              </a:endParaRPr>
            </a:p>
          </p:txBody>
        </p:sp>
        <p:sp>
          <p:nvSpPr>
            <p:cNvPr id="112" name="Oval 111">
              <a:extLst>
                <a:ext uri="{FF2B5EF4-FFF2-40B4-BE49-F238E27FC236}">
                  <a16:creationId xmlns:a16="http://schemas.microsoft.com/office/drawing/2014/main" id="{4CF9F345-087D-1B47-9D28-8B6155BC3253}"/>
                </a:ext>
              </a:extLst>
            </p:cNvPr>
            <p:cNvSpPr/>
            <p:nvPr/>
          </p:nvSpPr>
          <p:spPr>
            <a:xfrm>
              <a:off x="6821704" y="2198467"/>
              <a:ext cx="834503" cy="797329"/>
            </a:xfrm>
            <a:prstGeom prst="ellipse">
              <a:avLst/>
            </a:prstGeom>
            <a:noFill/>
            <a:ln w="57150">
              <a:solidFill>
                <a:srgbClr val="55B13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i-FI">
                <a:solidFill>
                  <a:srgbClr val="51B325"/>
                </a:solidFill>
              </a:endParaRPr>
            </a:p>
          </p:txBody>
        </p:sp>
        <p:sp>
          <p:nvSpPr>
            <p:cNvPr id="113" name="Oval 112">
              <a:extLst>
                <a:ext uri="{FF2B5EF4-FFF2-40B4-BE49-F238E27FC236}">
                  <a16:creationId xmlns:a16="http://schemas.microsoft.com/office/drawing/2014/main" id="{CD5D8882-5C8A-9E4E-B797-9706BEA5097B}"/>
                </a:ext>
              </a:extLst>
            </p:cNvPr>
            <p:cNvSpPr/>
            <p:nvPr/>
          </p:nvSpPr>
          <p:spPr>
            <a:xfrm>
              <a:off x="7238833" y="3879787"/>
              <a:ext cx="834503" cy="797329"/>
            </a:xfrm>
            <a:prstGeom prst="ellipse">
              <a:avLst/>
            </a:prstGeom>
            <a:noFill/>
            <a:ln w="57150">
              <a:solidFill>
                <a:srgbClr val="55B13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i-FI">
                <a:solidFill>
                  <a:srgbClr val="51B325"/>
                </a:solidFill>
              </a:endParaRPr>
            </a:p>
          </p:txBody>
        </p:sp>
        <p:sp>
          <p:nvSpPr>
            <p:cNvPr id="114" name="Oval 113">
              <a:extLst>
                <a:ext uri="{FF2B5EF4-FFF2-40B4-BE49-F238E27FC236}">
                  <a16:creationId xmlns:a16="http://schemas.microsoft.com/office/drawing/2014/main" id="{FF410971-0D95-AF47-B448-689496D9859C}"/>
                </a:ext>
              </a:extLst>
            </p:cNvPr>
            <p:cNvSpPr/>
            <p:nvPr/>
          </p:nvSpPr>
          <p:spPr>
            <a:xfrm>
              <a:off x="8258396" y="2785988"/>
              <a:ext cx="834503" cy="797329"/>
            </a:xfrm>
            <a:prstGeom prst="ellipse">
              <a:avLst/>
            </a:prstGeom>
            <a:noFill/>
            <a:ln w="57150">
              <a:solidFill>
                <a:srgbClr val="55B13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i-FI">
                <a:solidFill>
                  <a:srgbClr val="51B325"/>
                </a:solidFill>
              </a:endParaRPr>
            </a:p>
          </p:txBody>
        </p:sp>
        <p:sp>
          <p:nvSpPr>
            <p:cNvPr id="115" name="Oval 114">
              <a:extLst>
                <a:ext uri="{FF2B5EF4-FFF2-40B4-BE49-F238E27FC236}">
                  <a16:creationId xmlns:a16="http://schemas.microsoft.com/office/drawing/2014/main" id="{2FD04FA5-F723-3B42-87F9-2EC672BCD5B0}"/>
                </a:ext>
              </a:extLst>
            </p:cNvPr>
            <p:cNvSpPr/>
            <p:nvPr/>
          </p:nvSpPr>
          <p:spPr>
            <a:xfrm>
              <a:off x="9724273" y="1987876"/>
              <a:ext cx="834503" cy="797329"/>
            </a:xfrm>
            <a:prstGeom prst="ellipse">
              <a:avLst/>
            </a:prstGeom>
            <a:noFill/>
            <a:ln w="57150">
              <a:solidFill>
                <a:srgbClr val="55B13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i-FI">
                <a:solidFill>
                  <a:srgbClr val="51B325"/>
                </a:solidFill>
              </a:endParaRPr>
            </a:p>
          </p:txBody>
        </p:sp>
        <p:sp>
          <p:nvSpPr>
            <p:cNvPr id="116" name="Oval 115">
              <a:extLst>
                <a:ext uri="{FF2B5EF4-FFF2-40B4-BE49-F238E27FC236}">
                  <a16:creationId xmlns:a16="http://schemas.microsoft.com/office/drawing/2014/main" id="{5A7E5BE5-404A-DA4D-AAEC-56951990B5F2}"/>
                </a:ext>
              </a:extLst>
            </p:cNvPr>
            <p:cNvSpPr/>
            <p:nvPr/>
          </p:nvSpPr>
          <p:spPr>
            <a:xfrm>
              <a:off x="10341119" y="3552484"/>
              <a:ext cx="834503" cy="797329"/>
            </a:xfrm>
            <a:prstGeom prst="ellipse">
              <a:avLst/>
            </a:prstGeom>
            <a:noFill/>
            <a:ln w="57150">
              <a:solidFill>
                <a:srgbClr val="55B13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i-FI">
                <a:solidFill>
                  <a:srgbClr val="51B325"/>
                </a:solidFill>
              </a:endParaRPr>
            </a:p>
          </p:txBody>
        </p:sp>
        <p:sp>
          <p:nvSpPr>
            <p:cNvPr id="117" name="Oval 116">
              <a:extLst>
                <a:ext uri="{FF2B5EF4-FFF2-40B4-BE49-F238E27FC236}">
                  <a16:creationId xmlns:a16="http://schemas.microsoft.com/office/drawing/2014/main" id="{A5BD1A46-A39E-554D-BEEB-B496D7D69CDE}"/>
                </a:ext>
              </a:extLst>
            </p:cNvPr>
            <p:cNvSpPr/>
            <p:nvPr/>
          </p:nvSpPr>
          <p:spPr>
            <a:xfrm>
              <a:off x="2441872" y="2381891"/>
              <a:ext cx="834503" cy="797329"/>
            </a:xfrm>
            <a:prstGeom prst="ellipse">
              <a:avLst/>
            </a:prstGeom>
            <a:noFill/>
            <a:ln w="444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fi-FI">
                <a:solidFill>
                  <a:srgbClr val="51B325"/>
                </a:solidFill>
              </a:endParaRPr>
            </a:p>
          </p:txBody>
        </p:sp>
      </p:grpSp>
      <p:grpSp>
        <p:nvGrpSpPr>
          <p:cNvPr id="118" name="Group 117">
            <a:extLst>
              <a:ext uri="{FF2B5EF4-FFF2-40B4-BE49-F238E27FC236}">
                <a16:creationId xmlns:a16="http://schemas.microsoft.com/office/drawing/2014/main" id="{63E37267-AD46-454D-8A66-B318443554DE}"/>
              </a:ext>
            </a:extLst>
          </p:cNvPr>
          <p:cNvGrpSpPr/>
          <p:nvPr userDrawn="1"/>
        </p:nvGrpSpPr>
        <p:grpSpPr>
          <a:xfrm>
            <a:off x="1301413" y="3132652"/>
            <a:ext cx="9058489" cy="3439606"/>
            <a:chOff x="1070842" y="2661822"/>
            <a:chExt cx="9687540" cy="3678463"/>
          </a:xfrm>
        </p:grpSpPr>
        <p:cxnSp>
          <p:nvCxnSpPr>
            <p:cNvPr id="119" name="Straight Connector 118">
              <a:extLst>
                <a:ext uri="{FF2B5EF4-FFF2-40B4-BE49-F238E27FC236}">
                  <a16:creationId xmlns:a16="http://schemas.microsoft.com/office/drawing/2014/main" id="{281B5594-A996-8040-B077-31D3DFE4C5EB}"/>
                </a:ext>
              </a:extLst>
            </p:cNvPr>
            <p:cNvCxnSpPr>
              <a:cxnSpLocks/>
            </p:cNvCxnSpPr>
            <p:nvPr/>
          </p:nvCxnSpPr>
          <p:spPr>
            <a:xfrm>
              <a:off x="1070842" y="2754965"/>
              <a:ext cx="0" cy="3585320"/>
            </a:xfrm>
            <a:prstGeom prst="line">
              <a:avLst/>
            </a:prstGeom>
            <a:ln w="22225" cap="rnd">
              <a:solidFill>
                <a:schemeClr val="bg2">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8C2C8983-5F0B-4A42-ADDA-65DE4A763845}"/>
                </a:ext>
              </a:extLst>
            </p:cNvPr>
            <p:cNvCxnSpPr/>
            <p:nvPr/>
          </p:nvCxnSpPr>
          <p:spPr>
            <a:xfrm>
              <a:off x="2854554" y="3185900"/>
              <a:ext cx="20347" cy="2827375"/>
            </a:xfrm>
            <a:prstGeom prst="line">
              <a:avLst/>
            </a:prstGeom>
            <a:ln w="22225" cap="rnd">
              <a:solidFill>
                <a:schemeClr val="bg2">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666B9923-8037-D949-89B4-18851539C286}"/>
                </a:ext>
              </a:extLst>
            </p:cNvPr>
            <p:cNvCxnSpPr/>
            <p:nvPr/>
          </p:nvCxnSpPr>
          <p:spPr>
            <a:xfrm flipH="1">
              <a:off x="1808394" y="4319610"/>
              <a:ext cx="2" cy="1525035"/>
            </a:xfrm>
            <a:prstGeom prst="line">
              <a:avLst/>
            </a:prstGeom>
            <a:ln w="22225" cap="rnd">
              <a:solidFill>
                <a:schemeClr val="bg2">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EFBE442-B301-584A-9C89-7DDE092E2E48}"/>
                </a:ext>
              </a:extLst>
            </p:cNvPr>
            <p:cNvCxnSpPr/>
            <p:nvPr/>
          </p:nvCxnSpPr>
          <p:spPr>
            <a:xfrm flipH="1">
              <a:off x="3311905" y="4934103"/>
              <a:ext cx="1" cy="910576"/>
            </a:xfrm>
            <a:prstGeom prst="line">
              <a:avLst/>
            </a:prstGeom>
            <a:ln w="22225" cap="rnd">
              <a:solidFill>
                <a:schemeClr val="bg2">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8359A2C-8B84-1C4C-8C71-32E573E96733}"/>
                </a:ext>
              </a:extLst>
            </p:cNvPr>
            <p:cNvCxnSpPr/>
            <p:nvPr/>
          </p:nvCxnSpPr>
          <p:spPr>
            <a:xfrm flipH="1">
              <a:off x="5166401" y="4993604"/>
              <a:ext cx="1" cy="921372"/>
            </a:xfrm>
            <a:prstGeom prst="line">
              <a:avLst/>
            </a:prstGeom>
            <a:ln w="22225" cap="rnd">
              <a:solidFill>
                <a:schemeClr val="bg2">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1F3F0BB3-A455-F045-AAF3-1B77B99637DB}"/>
                </a:ext>
              </a:extLst>
            </p:cNvPr>
            <p:cNvCxnSpPr/>
            <p:nvPr/>
          </p:nvCxnSpPr>
          <p:spPr>
            <a:xfrm>
              <a:off x="4601754" y="3616191"/>
              <a:ext cx="0" cy="1997365"/>
            </a:xfrm>
            <a:prstGeom prst="line">
              <a:avLst/>
            </a:prstGeom>
            <a:ln w="22225" cap="rnd">
              <a:solidFill>
                <a:schemeClr val="bg2">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0BF6820E-E9FC-7445-8766-1A71A2446DE2}"/>
                </a:ext>
              </a:extLst>
            </p:cNvPr>
            <p:cNvCxnSpPr/>
            <p:nvPr/>
          </p:nvCxnSpPr>
          <p:spPr>
            <a:xfrm>
              <a:off x="5780068" y="2661822"/>
              <a:ext cx="0" cy="3057471"/>
            </a:xfrm>
            <a:prstGeom prst="line">
              <a:avLst/>
            </a:prstGeom>
            <a:ln w="22225" cap="rnd">
              <a:solidFill>
                <a:schemeClr val="bg2">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D3B1F2B9-0A06-A844-836D-A0A01198221F}"/>
                </a:ext>
              </a:extLst>
            </p:cNvPr>
            <p:cNvCxnSpPr>
              <a:cxnSpLocks/>
            </p:cNvCxnSpPr>
            <p:nvPr/>
          </p:nvCxnSpPr>
          <p:spPr>
            <a:xfrm>
              <a:off x="7164798" y="3024270"/>
              <a:ext cx="0" cy="3041916"/>
            </a:xfrm>
            <a:prstGeom prst="line">
              <a:avLst/>
            </a:prstGeom>
            <a:ln w="22225" cap="rnd">
              <a:solidFill>
                <a:schemeClr val="bg2">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97898D56-E847-5748-B606-E06C77A320EF}"/>
                </a:ext>
              </a:extLst>
            </p:cNvPr>
            <p:cNvCxnSpPr/>
            <p:nvPr/>
          </p:nvCxnSpPr>
          <p:spPr>
            <a:xfrm>
              <a:off x="8675611" y="3579083"/>
              <a:ext cx="0" cy="2140210"/>
            </a:xfrm>
            <a:prstGeom prst="line">
              <a:avLst/>
            </a:prstGeom>
            <a:ln w="22225" cap="rnd">
              <a:solidFill>
                <a:schemeClr val="bg2">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6C2ADAF5-A265-BB40-B8E6-AD677E184BFD}"/>
                </a:ext>
              </a:extLst>
            </p:cNvPr>
            <p:cNvCxnSpPr/>
            <p:nvPr/>
          </p:nvCxnSpPr>
          <p:spPr>
            <a:xfrm flipH="1">
              <a:off x="10758381" y="4365083"/>
              <a:ext cx="1" cy="1248473"/>
            </a:xfrm>
            <a:prstGeom prst="line">
              <a:avLst/>
            </a:prstGeom>
            <a:ln w="22225" cap="rnd">
              <a:solidFill>
                <a:schemeClr val="bg2">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2EDB00-115A-5B46-A906-A7AFAE8F269C}"/>
                </a:ext>
              </a:extLst>
            </p:cNvPr>
            <p:cNvCxnSpPr/>
            <p:nvPr/>
          </p:nvCxnSpPr>
          <p:spPr>
            <a:xfrm flipH="1">
              <a:off x="10140233" y="2823538"/>
              <a:ext cx="2" cy="3021108"/>
            </a:xfrm>
            <a:prstGeom prst="line">
              <a:avLst/>
            </a:prstGeom>
            <a:ln w="22225" cap="rnd">
              <a:solidFill>
                <a:schemeClr val="bg2">
                  <a:alpha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1B6726F-6768-734B-B792-B0F0E3A2D141}"/>
                </a:ext>
              </a:extLst>
            </p:cNvPr>
            <p:cNvCxnSpPr/>
            <p:nvPr/>
          </p:nvCxnSpPr>
          <p:spPr>
            <a:xfrm flipH="1">
              <a:off x="7654998" y="4677130"/>
              <a:ext cx="2" cy="1237871"/>
            </a:xfrm>
            <a:prstGeom prst="line">
              <a:avLst/>
            </a:prstGeom>
            <a:ln w="22225" cap="rnd">
              <a:solidFill>
                <a:schemeClr val="bg2">
                  <a:alpha val="4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4F944AA8-6259-8040-B4F2-23BFE922AA19}"/>
              </a:ext>
            </a:extLst>
          </p:cNvPr>
          <p:cNvGrpSpPr/>
          <p:nvPr userDrawn="1"/>
        </p:nvGrpSpPr>
        <p:grpSpPr>
          <a:xfrm>
            <a:off x="1304693" y="5892201"/>
            <a:ext cx="9104981" cy="672800"/>
            <a:chOff x="1070892" y="5613507"/>
            <a:chExt cx="9737261" cy="719521"/>
          </a:xfrm>
        </p:grpSpPr>
        <p:cxnSp>
          <p:nvCxnSpPr>
            <p:cNvPr id="132" name="Straight Arrow Connector 131">
              <a:extLst>
                <a:ext uri="{FF2B5EF4-FFF2-40B4-BE49-F238E27FC236}">
                  <a16:creationId xmlns:a16="http://schemas.microsoft.com/office/drawing/2014/main" id="{FFAAC6CC-80F9-CA4A-AF43-773151EA46CF}"/>
                </a:ext>
              </a:extLst>
            </p:cNvPr>
            <p:cNvCxnSpPr>
              <a:cxnSpLocks/>
            </p:cNvCxnSpPr>
            <p:nvPr/>
          </p:nvCxnSpPr>
          <p:spPr>
            <a:xfrm flipV="1">
              <a:off x="10127639" y="5613507"/>
              <a:ext cx="680514" cy="238774"/>
            </a:xfrm>
            <a:prstGeom prst="straightConnector1">
              <a:avLst/>
            </a:prstGeom>
            <a:ln w="38100">
              <a:solidFill>
                <a:srgbClr val="55B13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DDE6D36-90D2-A44F-8BD5-650D38A159E2}"/>
                </a:ext>
              </a:extLst>
            </p:cNvPr>
            <p:cNvCxnSpPr/>
            <p:nvPr/>
          </p:nvCxnSpPr>
          <p:spPr>
            <a:xfrm flipV="1">
              <a:off x="1070892" y="5844646"/>
              <a:ext cx="737553" cy="488382"/>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EAC36940-ECB5-B347-B51D-1FED2E81876A}"/>
                </a:ext>
              </a:extLst>
            </p:cNvPr>
            <p:cNvCxnSpPr/>
            <p:nvPr/>
          </p:nvCxnSpPr>
          <p:spPr>
            <a:xfrm>
              <a:off x="1808443" y="5844645"/>
              <a:ext cx="1046431" cy="15121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CC5D78E2-602B-324C-A16D-97CA83CBE55E}"/>
                </a:ext>
              </a:extLst>
            </p:cNvPr>
            <p:cNvCxnSpPr/>
            <p:nvPr/>
          </p:nvCxnSpPr>
          <p:spPr>
            <a:xfrm flipV="1">
              <a:off x="2866054" y="5844645"/>
              <a:ext cx="445800" cy="15121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2A73E5A6-B0FE-5A44-B4E0-D5EB26552035}"/>
                </a:ext>
              </a:extLst>
            </p:cNvPr>
            <p:cNvCxnSpPr/>
            <p:nvPr/>
          </p:nvCxnSpPr>
          <p:spPr>
            <a:xfrm flipV="1">
              <a:off x="3311906" y="5613513"/>
              <a:ext cx="1300089" cy="231139"/>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C2AF06F-80C0-7B4B-BD8D-49B02D121D32}"/>
                </a:ext>
              </a:extLst>
            </p:cNvPr>
            <p:cNvCxnSpPr/>
            <p:nvPr/>
          </p:nvCxnSpPr>
          <p:spPr>
            <a:xfrm>
              <a:off x="4611945" y="5613507"/>
              <a:ext cx="554405" cy="26678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0B4A72D-97CA-2147-9A86-D6355F83DB8E}"/>
                </a:ext>
              </a:extLst>
            </p:cNvPr>
            <p:cNvCxnSpPr/>
            <p:nvPr/>
          </p:nvCxnSpPr>
          <p:spPr>
            <a:xfrm flipV="1">
              <a:off x="5166402" y="5675821"/>
              <a:ext cx="613716" cy="20451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F15EB109-0D19-4043-9D1C-B33AB90420ED}"/>
                </a:ext>
              </a:extLst>
            </p:cNvPr>
            <p:cNvCxnSpPr>
              <a:cxnSpLocks/>
            </p:cNvCxnSpPr>
            <p:nvPr/>
          </p:nvCxnSpPr>
          <p:spPr>
            <a:xfrm>
              <a:off x="5780068" y="5675783"/>
              <a:ext cx="1420867" cy="413065"/>
            </a:xfrm>
            <a:prstGeom prst="line">
              <a:avLst/>
            </a:prstGeom>
            <a:ln w="38100">
              <a:solidFill>
                <a:srgbClr val="55B13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9F139D4-A46E-BA47-8858-DD4C4ADCEFA7}"/>
                </a:ext>
              </a:extLst>
            </p:cNvPr>
            <p:cNvCxnSpPr>
              <a:cxnSpLocks/>
            </p:cNvCxnSpPr>
            <p:nvPr/>
          </p:nvCxnSpPr>
          <p:spPr>
            <a:xfrm flipV="1">
              <a:off x="7200942" y="5929165"/>
              <a:ext cx="455222" cy="145934"/>
            </a:xfrm>
            <a:prstGeom prst="line">
              <a:avLst/>
            </a:prstGeom>
            <a:ln w="38100">
              <a:solidFill>
                <a:srgbClr val="55B13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A00B8433-0BEC-AE46-B012-FC11E4CB3009}"/>
                </a:ext>
              </a:extLst>
            </p:cNvPr>
            <p:cNvCxnSpPr>
              <a:cxnSpLocks/>
            </p:cNvCxnSpPr>
            <p:nvPr/>
          </p:nvCxnSpPr>
          <p:spPr>
            <a:xfrm flipV="1">
              <a:off x="7656157" y="5719293"/>
              <a:ext cx="1019454" cy="209852"/>
            </a:xfrm>
            <a:prstGeom prst="line">
              <a:avLst/>
            </a:prstGeom>
            <a:ln w="38100">
              <a:solidFill>
                <a:srgbClr val="55B13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69C2C33C-E58E-184E-9614-4268D97C3002}"/>
                </a:ext>
              </a:extLst>
            </p:cNvPr>
            <p:cNvCxnSpPr>
              <a:cxnSpLocks/>
            </p:cNvCxnSpPr>
            <p:nvPr/>
          </p:nvCxnSpPr>
          <p:spPr>
            <a:xfrm>
              <a:off x="8675611" y="5719326"/>
              <a:ext cx="1465914" cy="125352"/>
            </a:xfrm>
            <a:prstGeom prst="line">
              <a:avLst/>
            </a:prstGeom>
            <a:ln w="38100">
              <a:solidFill>
                <a:srgbClr val="55B131"/>
              </a:solidFill>
            </a:ln>
          </p:spPr>
          <p:style>
            <a:lnRef idx="1">
              <a:schemeClr val="accent1"/>
            </a:lnRef>
            <a:fillRef idx="0">
              <a:schemeClr val="accent1"/>
            </a:fillRef>
            <a:effectRef idx="0">
              <a:schemeClr val="accent1"/>
            </a:effectRef>
            <a:fontRef idx="minor">
              <a:schemeClr val="tx1"/>
            </a:fontRef>
          </p:style>
        </p:cxnSp>
      </p:grpSp>
      <p:sp>
        <p:nvSpPr>
          <p:cNvPr id="6" name="Text Placeholder 5">
            <a:extLst>
              <a:ext uri="{FF2B5EF4-FFF2-40B4-BE49-F238E27FC236}">
                <a16:creationId xmlns:a16="http://schemas.microsoft.com/office/drawing/2014/main" id="{6E8E165E-3CB5-214B-B5A3-3BF6238209ED}"/>
              </a:ext>
            </a:extLst>
          </p:cNvPr>
          <p:cNvSpPr>
            <a:spLocks noGrp="1"/>
          </p:cNvSpPr>
          <p:nvPr>
            <p:ph type="body" sz="quarter" idx="12" hasCustomPrompt="1"/>
          </p:nvPr>
        </p:nvSpPr>
        <p:spPr>
          <a:xfrm>
            <a:off x="386930" y="2068458"/>
            <a:ext cx="1883999" cy="219100"/>
          </a:xfrm>
          <a:prstGeom prst="rect">
            <a:avLst/>
          </a:prstGeom>
        </p:spPr>
        <p:txBody>
          <a:bodyPr/>
          <a:lstStyle>
            <a:lvl1pPr marL="0" indent="0" algn="ctr">
              <a:buNone/>
              <a:defRPr sz="1200">
                <a:solidFill>
                  <a:schemeClr val="bg1">
                    <a:lumMod val="95000"/>
                  </a:schemeClr>
                </a:solidFill>
              </a:defRPr>
            </a:lvl1pPr>
          </a:lstStyle>
          <a:p>
            <a:pPr lvl="0"/>
            <a:r>
              <a:rPr lang="fi-FI" dirty="0"/>
              <a:t>Näkee jutun kesätöistä</a:t>
            </a:r>
          </a:p>
        </p:txBody>
      </p:sp>
      <p:sp>
        <p:nvSpPr>
          <p:cNvPr id="156" name="Text Placeholder 5">
            <a:extLst>
              <a:ext uri="{FF2B5EF4-FFF2-40B4-BE49-F238E27FC236}">
                <a16:creationId xmlns:a16="http://schemas.microsoft.com/office/drawing/2014/main" id="{2678E27E-3C83-D34C-AD00-A5D8B0B090B7}"/>
              </a:ext>
            </a:extLst>
          </p:cNvPr>
          <p:cNvSpPr>
            <a:spLocks noGrp="1"/>
          </p:cNvSpPr>
          <p:nvPr>
            <p:ph type="body" sz="quarter" idx="13" hasCustomPrompt="1"/>
          </p:nvPr>
        </p:nvSpPr>
        <p:spPr>
          <a:xfrm>
            <a:off x="1060414" y="4667068"/>
            <a:ext cx="1883999" cy="504755"/>
          </a:xfrm>
          <a:prstGeom prst="rect">
            <a:avLst/>
          </a:prstGeom>
        </p:spPr>
        <p:txBody>
          <a:bodyPr/>
          <a:lstStyle>
            <a:lvl1pPr marL="0" indent="0" algn="ctr">
              <a:buNone/>
              <a:defRPr sz="1200">
                <a:solidFill>
                  <a:schemeClr val="bg1">
                    <a:lumMod val="95000"/>
                  </a:schemeClr>
                </a:solidFill>
              </a:defRPr>
            </a:lvl1pPr>
          </a:lstStyle>
          <a:p>
            <a:pPr lvl="0"/>
            <a:r>
              <a:rPr lang="fi-FI" dirty="0"/>
              <a:t>Näkee yrityksen mainontaa mediassa</a:t>
            </a:r>
          </a:p>
        </p:txBody>
      </p:sp>
      <p:sp>
        <p:nvSpPr>
          <p:cNvPr id="157" name="Text Placeholder 5">
            <a:extLst>
              <a:ext uri="{FF2B5EF4-FFF2-40B4-BE49-F238E27FC236}">
                <a16:creationId xmlns:a16="http://schemas.microsoft.com/office/drawing/2014/main" id="{1184FFD5-FFFC-F042-85E3-E84DFC39AF26}"/>
              </a:ext>
            </a:extLst>
          </p:cNvPr>
          <p:cNvSpPr>
            <a:spLocks noGrp="1"/>
          </p:cNvSpPr>
          <p:nvPr>
            <p:ph type="body" sz="quarter" idx="14" hasCustomPrompt="1"/>
          </p:nvPr>
        </p:nvSpPr>
        <p:spPr>
          <a:xfrm>
            <a:off x="2458748" y="5225403"/>
            <a:ext cx="1883999" cy="504755"/>
          </a:xfrm>
          <a:prstGeom prst="rect">
            <a:avLst/>
          </a:prstGeom>
        </p:spPr>
        <p:txBody>
          <a:bodyPr/>
          <a:lstStyle>
            <a:lvl1pPr marL="0" indent="0" algn="ctr">
              <a:buNone/>
              <a:defRPr sz="1200">
                <a:solidFill>
                  <a:schemeClr val="bg1">
                    <a:lumMod val="95000"/>
                  </a:schemeClr>
                </a:solidFill>
              </a:defRPr>
            </a:lvl1pPr>
          </a:lstStyle>
          <a:p>
            <a:pPr lvl="0"/>
            <a:r>
              <a:rPr lang="fi-FI" dirty="0"/>
              <a:t>Törmää artikkeliin </a:t>
            </a:r>
            <a:r>
              <a:rPr lang="fi-FI" dirty="0" err="1"/>
              <a:t>somessa</a:t>
            </a:r>
            <a:endParaRPr lang="fi-FI" dirty="0"/>
          </a:p>
        </p:txBody>
      </p:sp>
      <p:sp>
        <p:nvSpPr>
          <p:cNvPr id="158" name="Text Placeholder 5">
            <a:extLst>
              <a:ext uri="{FF2B5EF4-FFF2-40B4-BE49-F238E27FC236}">
                <a16:creationId xmlns:a16="http://schemas.microsoft.com/office/drawing/2014/main" id="{C40BC588-C5FF-BE40-9D48-126787D25E5A}"/>
              </a:ext>
            </a:extLst>
          </p:cNvPr>
          <p:cNvSpPr>
            <a:spLocks noGrp="1"/>
          </p:cNvSpPr>
          <p:nvPr>
            <p:ph type="body" sz="quarter" idx="15" hasCustomPrompt="1"/>
          </p:nvPr>
        </p:nvSpPr>
        <p:spPr>
          <a:xfrm>
            <a:off x="5579560" y="4555066"/>
            <a:ext cx="1383483" cy="504755"/>
          </a:xfrm>
          <a:prstGeom prst="rect">
            <a:avLst/>
          </a:prstGeom>
        </p:spPr>
        <p:txBody>
          <a:bodyPr/>
          <a:lstStyle>
            <a:lvl1pPr marL="0" indent="0" algn="l">
              <a:buNone/>
              <a:defRPr sz="1200">
                <a:solidFill>
                  <a:schemeClr val="bg1">
                    <a:lumMod val="95000"/>
                  </a:schemeClr>
                </a:solidFill>
              </a:defRPr>
            </a:lvl1pPr>
          </a:lstStyle>
          <a:p>
            <a:pPr lvl="0"/>
            <a:r>
              <a:rPr lang="fi-FI" dirty="0"/>
              <a:t>Hakee tietoa netistä</a:t>
            </a:r>
          </a:p>
        </p:txBody>
      </p:sp>
      <p:sp>
        <p:nvSpPr>
          <p:cNvPr id="159" name="Text Placeholder 5">
            <a:extLst>
              <a:ext uri="{FF2B5EF4-FFF2-40B4-BE49-F238E27FC236}">
                <a16:creationId xmlns:a16="http://schemas.microsoft.com/office/drawing/2014/main" id="{42742FEF-5D52-0346-95AB-4A50F8448438}"/>
              </a:ext>
            </a:extLst>
          </p:cNvPr>
          <p:cNvSpPr>
            <a:spLocks noGrp="1"/>
          </p:cNvSpPr>
          <p:nvPr>
            <p:ph type="body" sz="quarter" idx="16" hasCustomPrompt="1"/>
          </p:nvPr>
        </p:nvSpPr>
        <p:spPr>
          <a:xfrm>
            <a:off x="3027554" y="2425683"/>
            <a:ext cx="1649132" cy="504755"/>
          </a:xfrm>
          <a:prstGeom prst="rect">
            <a:avLst/>
          </a:prstGeom>
        </p:spPr>
        <p:txBody>
          <a:bodyPr/>
          <a:lstStyle>
            <a:lvl1pPr marL="0" indent="0" algn="r">
              <a:buNone/>
              <a:defRPr sz="1200">
                <a:solidFill>
                  <a:schemeClr val="bg1">
                    <a:lumMod val="95000"/>
                  </a:schemeClr>
                </a:solidFill>
              </a:defRPr>
            </a:lvl1pPr>
          </a:lstStyle>
          <a:p>
            <a:pPr lvl="0"/>
            <a:r>
              <a:rPr lang="fi-FI" dirty="0"/>
              <a:t>Juttelee perheen ja kaverien kanssa</a:t>
            </a:r>
          </a:p>
        </p:txBody>
      </p:sp>
      <p:sp>
        <p:nvSpPr>
          <p:cNvPr id="160" name="Text Placeholder 5">
            <a:extLst>
              <a:ext uri="{FF2B5EF4-FFF2-40B4-BE49-F238E27FC236}">
                <a16:creationId xmlns:a16="http://schemas.microsoft.com/office/drawing/2014/main" id="{F1D2E72A-B5D0-9845-A9DE-2842B1361697}"/>
              </a:ext>
            </a:extLst>
          </p:cNvPr>
          <p:cNvSpPr>
            <a:spLocks noGrp="1"/>
          </p:cNvSpPr>
          <p:nvPr>
            <p:ph type="body" sz="quarter" idx="17" hasCustomPrompt="1"/>
          </p:nvPr>
        </p:nvSpPr>
        <p:spPr>
          <a:xfrm>
            <a:off x="4800716" y="1965439"/>
            <a:ext cx="1883999" cy="219100"/>
          </a:xfrm>
          <a:prstGeom prst="rect">
            <a:avLst/>
          </a:prstGeom>
        </p:spPr>
        <p:txBody>
          <a:bodyPr/>
          <a:lstStyle>
            <a:lvl1pPr marL="0" indent="0" algn="ctr">
              <a:buNone/>
              <a:defRPr sz="1200">
                <a:solidFill>
                  <a:srgbClr val="55B130"/>
                </a:solidFill>
              </a:defRPr>
            </a:lvl1pPr>
          </a:lstStyle>
          <a:p>
            <a:pPr lvl="0"/>
            <a:r>
              <a:rPr lang="fi-FI" dirty="0"/>
              <a:t>Hakee kesätyötä!</a:t>
            </a:r>
          </a:p>
        </p:txBody>
      </p:sp>
      <p:sp>
        <p:nvSpPr>
          <p:cNvPr id="161" name="Text Placeholder 5">
            <a:extLst>
              <a:ext uri="{FF2B5EF4-FFF2-40B4-BE49-F238E27FC236}">
                <a16:creationId xmlns:a16="http://schemas.microsoft.com/office/drawing/2014/main" id="{DB8579E6-ADDA-4241-A9D1-5135603CB827}"/>
              </a:ext>
            </a:extLst>
          </p:cNvPr>
          <p:cNvSpPr>
            <a:spLocks noGrp="1"/>
          </p:cNvSpPr>
          <p:nvPr>
            <p:ph type="body" sz="quarter" idx="18" hasCustomPrompt="1"/>
          </p:nvPr>
        </p:nvSpPr>
        <p:spPr>
          <a:xfrm>
            <a:off x="5110610" y="3384967"/>
            <a:ext cx="1383483" cy="504755"/>
          </a:xfrm>
          <a:prstGeom prst="rect">
            <a:avLst/>
          </a:prstGeom>
        </p:spPr>
        <p:txBody>
          <a:bodyPr/>
          <a:lstStyle>
            <a:lvl1pPr marL="0" indent="0" algn="l">
              <a:buNone/>
              <a:defRPr sz="1200">
                <a:solidFill>
                  <a:schemeClr val="bg1">
                    <a:lumMod val="95000"/>
                  </a:schemeClr>
                </a:solidFill>
              </a:defRPr>
            </a:lvl1pPr>
          </a:lstStyle>
          <a:p>
            <a:pPr lvl="0"/>
            <a:r>
              <a:rPr lang="fi-FI" dirty="0"/>
              <a:t>Kysyy ystävältä suositusta</a:t>
            </a:r>
          </a:p>
        </p:txBody>
      </p:sp>
      <p:sp>
        <p:nvSpPr>
          <p:cNvPr id="162" name="Text Placeholder 5">
            <a:extLst>
              <a:ext uri="{FF2B5EF4-FFF2-40B4-BE49-F238E27FC236}">
                <a16:creationId xmlns:a16="http://schemas.microsoft.com/office/drawing/2014/main" id="{C915CEE3-4ACA-664D-B638-B3B981E1D4E1}"/>
              </a:ext>
            </a:extLst>
          </p:cNvPr>
          <p:cNvSpPr>
            <a:spLocks noGrp="1"/>
          </p:cNvSpPr>
          <p:nvPr>
            <p:ph type="body" sz="quarter" idx="19" hasCustomPrompt="1"/>
          </p:nvPr>
        </p:nvSpPr>
        <p:spPr>
          <a:xfrm>
            <a:off x="7489261" y="2402367"/>
            <a:ext cx="1383483" cy="504755"/>
          </a:xfrm>
          <a:prstGeom prst="rect">
            <a:avLst/>
          </a:prstGeom>
        </p:spPr>
        <p:txBody>
          <a:bodyPr/>
          <a:lstStyle>
            <a:lvl1pPr marL="0" indent="0" algn="l">
              <a:buNone/>
              <a:defRPr sz="1200">
                <a:solidFill>
                  <a:schemeClr val="bg1">
                    <a:lumMod val="95000"/>
                  </a:schemeClr>
                </a:solidFill>
              </a:defRPr>
            </a:lvl1pPr>
          </a:lstStyle>
          <a:p>
            <a:pPr lvl="0"/>
            <a:r>
              <a:rPr lang="fi-FI" dirty="0"/>
              <a:t>Saa 1. viestin työnantajalta</a:t>
            </a:r>
          </a:p>
        </p:txBody>
      </p:sp>
      <p:sp>
        <p:nvSpPr>
          <p:cNvPr id="163" name="Text Placeholder 5">
            <a:extLst>
              <a:ext uri="{FF2B5EF4-FFF2-40B4-BE49-F238E27FC236}">
                <a16:creationId xmlns:a16="http://schemas.microsoft.com/office/drawing/2014/main" id="{EDF8D31E-3886-1F45-99AE-B35059E6DF02}"/>
              </a:ext>
            </a:extLst>
          </p:cNvPr>
          <p:cNvSpPr>
            <a:spLocks noGrp="1"/>
          </p:cNvSpPr>
          <p:nvPr>
            <p:ph type="body" sz="quarter" idx="20" hasCustomPrompt="1"/>
          </p:nvPr>
        </p:nvSpPr>
        <p:spPr>
          <a:xfrm>
            <a:off x="6489663" y="5020154"/>
            <a:ext cx="1982377" cy="205596"/>
          </a:xfrm>
          <a:prstGeom prst="rect">
            <a:avLst/>
          </a:prstGeom>
        </p:spPr>
        <p:txBody>
          <a:bodyPr/>
          <a:lstStyle>
            <a:lvl1pPr marL="0" indent="0" algn="ctr">
              <a:buNone/>
              <a:defRPr sz="1200">
                <a:solidFill>
                  <a:schemeClr val="bg1">
                    <a:lumMod val="95000"/>
                  </a:schemeClr>
                </a:solidFill>
              </a:defRPr>
            </a:lvl1pPr>
          </a:lstStyle>
          <a:p>
            <a:pPr lvl="0"/>
            <a:r>
              <a:rPr lang="fi-FI" dirty="0"/>
              <a:t>Sopii haastatteluajasta</a:t>
            </a:r>
          </a:p>
        </p:txBody>
      </p:sp>
      <p:sp>
        <p:nvSpPr>
          <p:cNvPr id="164" name="Text Placeholder 5">
            <a:extLst>
              <a:ext uri="{FF2B5EF4-FFF2-40B4-BE49-F238E27FC236}">
                <a16:creationId xmlns:a16="http://schemas.microsoft.com/office/drawing/2014/main" id="{8228B728-6EEE-4047-8AED-87F8BF3D2460}"/>
              </a:ext>
            </a:extLst>
          </p:cNvPr>
          <p:cNvSpPr>
            <a:spLocks noGrp="1"/>
          </p:cNvSpPr>
          <p:nvPr>
            <p:ph type="body" sz="quarter" idx="21" hasCustomPrompt="1"/>
          </p:nvPr>
        </p:nvSpPr>
        <p:spPr>
          <a:xfrm>
            <a:off x="9420456" y="4735409"/>
            <a:ext cx="1883999" cy="504755"/>
          </a:xfrm>
          <a:prstGeom prst="rect">
            <a:avLst/>
          </a:prstGeom>
        </p:spPr>
        <p:txBody>
          <a:bodyPr/>
          <a:lstStyle>
            <a:lvl1pPr marL="0" indent="0" algn="ctr">
              <a:buNone/>
              <a:defRPr sz="1200">
                <a:solidFill>
                  <a:schemeClr val="bg1">
                    <a:lumMod val="95000"/>
                  </a:schemeClr>
                </a:solidFill>
              </a:defRPr>
            </a:lvl1pPr>
          </a:lstStyle>
          <a:p>
            <a:pPr lvl="0"/>
            <a:r>
              <a:rPr lang="fi-FI" dirty="0"/>
              <a:t>Kertoo lähipiirille hakijakokemuksesta</a:t>
            </a:r>
          </a:p>
        </p:txBody>
      </p:sp>
      <p:sp>
        <p:nvSpPr>
          <p:cNvPr id="165" name="Text Placeholder 5">
            <a:extLst>
              <a:ext uri="{FF2B5EF4-FFF2-40B4-BE49-F238E27FC236}">
                <a16:creationId xmlns:a16="http://schemas.microsoft.com/office/drawing/2014/main" id="{7D202EC2-DE58-1C44-9C39-6BBE7F8E8041}"/>
              </a:ext>
            </a:extLst>
          </p:cNvPr>
          <p:cNvSpPr>
            <a:spLocks noGrp="1"/>
          </p:cNvSpPr>
          <p:nvPr>
            <p:ph type="body" sz="quarter" idx="22" hasCustomPrompt="1"/>
          </p:nvPr>
        </p:nvSpPr>
        <p:spPr>
          <a:xfrm>
            <a:off x="10221571" y="2345019"/>
            <a:ext cx="1415184" cy="504755"/>
          </a:xfrm>
          <a:prstGeom prst="rect">
            <a:avLst/>
          </a:prstGeom>
        </p:spPr>
        <p:txBody>
          <a:bodyPr/>
          <a:lstStyle>
            <a:lvl1pPr marL="0" indent="0" algn="l">
              <a:buNone/>
              <a:defRPr sz="1200">
                <a:solidFill>
                  <a:schemeClr val="bg1">
                    <a:lumMod val="95000"/>
                  </a:schemeClr>
                </a:solidFill>
              </a:defRPr>
            </a:lvl1pPr>
          </a:lstStyle>
          <a:p>
            <a:pPr lvl="0"/>
            <a:r>
              <a:rPr lang="fi-FI" dirty="0"/>
              <a:t>Neuvottelut ja työsopimus</a:t>
            </a:r>
          </a:p>
        </p:txBody>
      </p:sp>
      <p:sp>
        <p:nvSpPr>
          <p:cNvPr id="166" name="Text Placeholder 5">
            <a:extLst>
              <a:ext uri="{FF2B5EF4-FFF2-40B4-BE49-F238E27FC236}">
                <a16:creationId xmlns:a16="http://schemas.microsoft.com/office/drawing/2014/main" id="{4A3D9C54-3CEE-EF4C-8D50-630D4DA65A1D}"/>
              </a:ext>
            </a:extLst>
          </p:cNvPr>
          <p:cNvSpPr>
            <a:spLocks noGrp="1"/>
          </p:cNvSpPr>
          <p:nvPr>
            <p:ph type="body" sz="quarter" idx="23" hasCustomPrompt="1"/>
          </p:nvPr>
        </p:nvSpPr>
        <p:spPr>
          <a:xfrm>
            <a:off x="8664521" y="3868014"/>
            <a:ext cx="1311927" cy="504755"/>
          </a:xfrm>
          <a:prstGeom prst="rect">
            <a:avLst/>
          </a:prstGeom>
        </p:spPr>
        <p:txBody>
          <a:bodyPr/>
          <a:lstStyle>
            <a:lvl1pPr marL="0" indent="0" algn="l">
              <a:buNone/>
              <a:defRPr sz="1200">
                <a:solidFill>
                  <a:schemeClr val="bg1">
                    <a:lumMod val="95000"/>
                  </a:schemeClr>
                </a:solidFill>
              </a:defRPr>
            </a:lvl1pPr>
          </a:lstStyle>
          <a:p>
            <a:pPr lvl="0"/>
            <a:r>
              <a:rPr lang="fi-FI" dirty="0"/>
              <a:t>Haastattelu työpaikoilla</a:t>
            </a:r>
          </a:p>
        </p:txBody>
      </p:sp>
    </p:spTree>
    <p:extLst>
      <p:ext uri="{BB962C8B-B14F-4D97-AF65-F5344CB8AC3E}">
        <p14:creationId xmlns:p14="http://schemas.microsoft.com/office/powerpoint/2010/main" val="355837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umma_graafi_04">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6D1A7D3-AA2E-714F-88D4-EB5D116D36C6}"/>
              </a:ext>
            </a:extLst>
          </p:cNvPr>
          <p:cNvCxnSpPr>
            <a:cxnSpLocks/>
          </p:cNvCxnSpPr>
          <p:nvPr userDrawn="1"/>
        </p:nvCxnSpPr>
        <p:spPr>
          <a:xfrm flipV="1">
            <a:off x="360537" y="0"/>
            <a:ext cx="794" cy="948679"/>
          </a:xfrm>
          <a:prstGeom prst="line">
            <a:avLst/>
          </a:prstGeom>
          <a:ln w="31750">
            <a:solidFill>
              <a:srgbClr val="55B131"/>
            </a:solidFill>
          </a:ln>
        </p:spPr>
        <p:style>
          <a:lnRef idx="1">
            <a:schemeClr val="accent1"/>
          </a:lnRef>
          <a:fillRef idx="0">
            <a:schemeClr val="accent1"/>
          </a:fillRef>
          <a:effectRef idx="0">
            <a:schemeClr val="accent1"/>
          </a:effectRef>
          <a:fontRef idx="minor">
            <a:schemeClr val="tx1"/>
          </a:fontRef>
        </p:style>
      </p:cxnSp>
      <p:sp>
        <p:nvSpPr>
          <p:cNvPr id="4" name="Text Placeholder 11">
            <a:extLst>
              <a:ext uri="{FF2B5EF4-FFF2-40B4-BE49-F238E27FC236}">
                <a16:creationId xmlns:a16="http://schemas.microsoft.com/office/drawing/2014/main" id="{8A3B952B-F3A9-3746-8BCC-C2A4E76578A4}"/>
              </a:ext>
            </a:extLst>
          </p:cNvPr>
          <p:cNvSpPr>
            <a:spLocks noGrp="1"/>
          </p:cNvSpPr>
          <p:nvPr>
            <p:ph type="body" sz="quarter" idx="10" hasCustomPrompt="1"/>
          </p:nvPr>
        </p:nvSpPr>
        <p:spPr>
          <a:xfrm>
            <a:off x="449171" y="635755"/>
            <a:ext cx="4844448" cy="406729"/>
          </a:xfrm>
          <a:prstGeom prst="rect">
            <a:avLst/>
          </a:prstGeom>
        </p:spPr>
        <p:txBody>
          <a:bodyPr/>
          <a:lstStyle>
            <a:lvl1pPr marL="0" indent="0">
              <a:buNone/>
              <a:defRPr sz="2200">
                <a:solidFill>
                  <a:srgbClr val="55B130"/>
                </a:solidFill>
              </a:defRPr>
            </a:lvl1pPr>
          </a:lstStyle>
          <a:p>
            <a:pPr lvl="0"/>
            <a:r>
              <a:rPr lang="fi-FI" dirty="0"/>
              <a:t>PÄÄOTSIKKO TÄHÄN</a:t>
            </a:r>
          </a:p>
        </p:txBody>
      </p:sp>
      <p:sp>
        <p:nvSpPr>
          <p:cNvPr id="5" name="Text Placeholder 2">
            <a:extLst>
              <a:ext uri="{FF2B5EF4-FFF2-40B4-BE49-F238E27FC236}">
                <a16:creationId xmlns:a16="http://schemas.microsoft.com/office/drawing/2014/main" id="{A01F3D4C-D360-224E-9898-DBDE11C1FC9B}"/>
              </a:ext>
            </a:extLst>
          </p:cNvPr>
          <p:cNvSpPr>
            <a:spLocks noGrp="1"/>
          </p:cNvSpPr>
          <p:nvPr>
            <p:ph type="body" sz="quarter" idx="11" hasCustomPrompt="1"/>
          </p:nvPr>
        </p:nvSpPr>
        <p:spPr>
          <a:xfrm>
            <a:off x="449171" y="1042484"/>
            <a:ext cx="6480000" cy="1016975"/>
          </a:xfrm>
          <a:prstGeom prst="rect">
            <a:avLst/>
          </a:prstGeom>
        </p:spPr>
        <p:txBody>
          <a:bodyPr/>
          <a:lstStyle>
            <a:lvl1pPr marL="0" indent="0">
              <a:buNone/>
              <a:defRPr sz="2800" b="0">
                <a:solidFill>
                  <a:schemeClr val="bg1">
                    <a:lumMod val="95000"/>
                  </a:schemeClr>
                </a:solidFill>
              </a:defRPr>
            </a:lvl1pPr>
          </a:lstStyle>
          <a:p>
            <a:pPr lvl="0"/>
            <a:r>
              <a:rPr lang="fi-FI" dirty="0"/>
              <a:t>Alaotsikko tulee tähän</a:t>
            </a:r>
          </a:p>
        </p:txBody>
      </p:sp>
      <p:sp>
        <p:nvSpPr>
          <p:cNvPr id="6" name="Text Placeholder 33">
            <a:extLst>
              <a:ext uri="{FF2B5EF4-FFF2-40B4-BE49-F238E27FC236}">
                <a16:creationId xmlns:a16="http://schemas.microsoft.com/office/drawing/2014/main" id="{54DC0961-4665-5E4A-9B05-60A5F1F9961E}"/>
              </a:ext>
            </a:extLst>
          </p:cNvPr>
          <p:cNvSpPr>
            <a:spLocks noGrp="1"/>
          </p:cNvSpPr>
          <p:nvPr>
            <p:ph type="body" sz="quarter" idx="17" hasCustomPrompt="1"/>
          </p:nvPr>
        </p:nvSpPr>
        <p:spPr>
          <a:xfrm>
            <a:off x="449171" y="2574944"/>
            <a:ext cx="4966892" cy="3647301"/>
          </a:xfrm>
          <a:prstGeom prst="rect">
            <a:avLst/>
          </a:prstGeom>
        </p:spPr>
        <p:txBody>
          <a:bodyPr/>
          <a:lstStyle>
            <a:lvl1pPr marL="0" indent="0">
              <a:buFont typeface="Arial" panose="020B0604020202020204" pitchFamily="34" charset="0"/>
              <a:buNone/>
              <a:defRPr sz="1600" b="0">
                <a:solidFill>
                  <a:schemeClr val="bg1">
                    <a:lumMod val="95000"/>
                  </a:schemeClr>
                </a:solidFill>
              </a:defRPr>
            </a:lvl1pPr>
          </a:lstStyle>
          <a:p>
            <a:pPr>
              <a:lnSpc>
                <a:spcPts val="2100"/>
              </a:lnSpc>
            </a:pPr>
            <a:r>
              <a:rPr lang="fi-FI" altLang="fi-FI" sz="1600" dirty="0">
                <a:solidFill>
                  <a:schemeClr val="bg1"/>
                </a:solidFill>
                <a:ea typeface="Open Sans" panose="020B0606030504020204" pitchFamily="34" charset="0"/>
                <a:cs typeface="Open Sans" panose="020B0606030504020204" pitchFamily="34" charset="0"/>
              </a:rPr>
              <a:t>Työnantajakuvan kehitys lähtee yrityksen sisäisestä kulttuurista ja siitä miten työntekijät kokevat työnantajan.</a:t>
            </a:r>
          </a:p>
          <a:p>
            <a:pPr>
              <a:lnSpc>
                <a:spcPts val="2100"/>
              </a:lnSpc>
            </a:pPr>
            <a:r>
              <a:rPr lang="fi-FI" altLang="fi-FI" sz="1600" dirty="0">
                <a:solidFill>
                  <a:schemeClr val="bg1"/>
                </a:solidFill>
                <a:ea typeface="Open Sans" panose="020B0606030504020204" pitchFamily="34" charset="0"/>
                <a:cs typeface="Open Sans" panose="020B0606030504020204" pitchFamily="34" charset="0"/>
              </a:rPr>
              <a:t>Kehitystoimenpiteitä voidaan viedä käytäntöön kun tiedossa on sisäisen ja ulkoisen työnantajakuvan tilanne ja niiden pohjalta tehty strateginen viitekehys.</a:t>
            </a:r>
          </a:p>
          <a:p>
            <a:pPr>
              <a:lnSpc>
                <a:spcPts val="2100"/>
              </a:lnSpc>
            </a:pPr>
            <a:r>
              <a:rPr lang="fi-FI" sz="1600" dirty="0">
                <a:solidFill>
                  <a:schemeClr val="bg1"/>
                </a:solidFill>
                <a:ea typeface="Open Sans" panose="020B0606030504020204" pitchFamily="34" charset="0"/>
                <a:cs typeface="Open Sans" panose="020B0606030504020204" pitchFamily="34" charset="0"/>
              </a:rPr>
              <a:t>Työnhakijoiden todellinen käyttäytyminen on tehokas tapa mitata työnantajakuvaa käytännössä. </a:t>
            </a:r>
          </a:p>
        </p:txBody>
      </p:sp>
      <p:sp>
        <p:nvSpPr>
          <p:cNvPr id="11" name="Chart Placeholder 10">
            <a:extLst>
              <a:ext uri="{FF2B5EF4-FFF2-40B4-BE49-F238E27FC236}">
                <a16:creationId xmlns:a16="http://schemas.microsoft.com/office/drawing/2014/main" id="{734108B1-DD11-C342-B245-BA2C22E3E95B}"/>
              </a:ext>
            </a:extLst>
          </p:cNvPr>
          <p:cNvSpPr>
            <a:spLocks noGrp="1"/>
          </p:cNvSpPr>
          <p:nvPr>
            <p:ph type="chart" sz="quarter" idx="18"/>
          </p:nvPr>
        </p:nvSpPr>
        <p:spPr>
          <a:xfrm>
            <a:off x="5767388" y="2574943"/>
            <a:ext cx="5908675" cy="3474165"/>
          </a:xfrm>
          <a:prstGeom prst="rect">
            <a:avLst/>
          </a:prstGeom>
        </p:spPr>
        <p:txBody>
          <a:bodyPr/>
          <a:lstStyle/>
          <a:p>
            <a:endParaRPr lang="fi-FI"/>
          </a:p>
        </p:txBody>
      </p:sp>
    </p:spTree>
    <p:extLst>
      <p:ext uri="{BB962C8B-B14F-4D97-AF65-F5344CB8AC3E}">
        <p14:creationId xmlns:p14="http://schemas.microsoft.com/office/powerpoint/2010/main" val="3642878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umma_graafi_05">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6D1A7D3-AA2E-714F-88D4-EB5D116D36C6}"/>
              </a:ext>
            </a:extLst>
          </p:cNvPr>
          <p:cNvCxnSpPr>
            <a:cxnSpLocks/>
          </p:cNvCxnSpPr>
          <p:nvPr userDrawn="1"/>
        </p:nvCxnSpPr>
        <p:spPr>
          <a:xfrm flipV="1">
            <a:off x="360537" y="0"/>
            <a:ext cx="794" cy="948679"/>
          </a:xfrm>
          <a:prstGeom prst="line">
            <a:avLst/>
          </a:prstGeom>
          <a:ln w="31750">
            <a:solidFill>
              <a:srgbClr val="55B131"/>
            </a:solidFill>
          </a:ln>
        </p:spPr>
        <p:style>
          <a:lnRef idx="1">
            <a:schemeClr val="accent1"/>
          </a:lnRef>
          <a:fillRef idx="0">
            <a:schemeClr val="accent1"/>
          </a:fillRef>
          <a:effectRef idx="0">
            <a:schemeClr val="accent1"/>
          </a:effectRef>
          <a:fontRef idx="minor">
            <a:schemeClr val="tx1"/>
          </a:fontRef>
        </p:style>
      </p:cxnSp>
      <p:sp>
        <p:nvSpPr>
          <p:cNvPr id="4" name="Text Placeholder 11">
            <a:extLst>
              <a:ext uri="{FF2B5EF4-FFF2-40B4-BE49-F238E27FC236}">
                <a16:creationId xmlns:a16="http://schemas.microsoft.com/office/drawing/2014/main" id="{8A3B952B-F3A9-3746-8BCC-C2A4E76578A4}"/>
              </a:ext>
            </a:extLst>
          </p:cNvPr>
          <p:cNvSpPr>
            <a:spLocks noGrp="1"/>
          </p:cNvSpPr>
          <p:nvPr>
            <p:ph type="body" sz="quarter" idx="10" hasCustomPrompt="1"/>
          </p:nvPr>
        </p:nvSpPr>
        <p:spPr>
          <a:xfrm>
            <a:off x="449171" y="635755"/>
            <a:ext cx="4844448" cy="406729"/>
          </a:xfrm>
          <a:prstGeom prst="rect">
            <a:avLst/>
          </a:prstGeom>
        </p:spPr>
        <p:txBody>
          <a:bodyPr/>
          <a:lstStyle>
            <a:lvl1pPr marL="0" indent="0">
              <a:buNone/>
              <a:defRPr sz="2200">
                <a:solidFill>
                  <a:srgbClr val="55B130"/>
                </a:solidFill>
              </a:defRPr>
            </a:lvl1pPr>
          </a:lstStyle>
          <a:p>
            <a:pPr lvl="0"/>
            <a:r>
              <a:rPr lang="fi-FI" dirty="0"/>
              <a:t>PÄÄOTSIKKO TÄHÄN</a:t>
            </a:r>
          </a:p>
        </p:txBody>
      </p:sp>
      <p:sp>
        <p:nvSpPr>
          <p:cNvPr id="5" name="Text Placeholder 2">
            <a:extLst>
              <a:ext uri="{FF2B5EF4-FFF2-40B4-BE49-F238E27FC236}">
                <a16:creationId xmlns:a16="http://schemas.microsoft.com/office/drawing/2014/main" id="{A01F3D4C-D360-224E-9898-DBDE11C1FC9B}"/>
              </a:ext>
            </a:extLst>
          </p:cNvPr>
          <p:cNvSpPr>
            <a:spLocks noGrp="1"/>
          </p:cNvSpPr>
          <p:nvPr>
            <p:ph type="body" sz="quarter" idx="11" hasCustomPrompt="1"/>
          </p:nvPr>
        </p:nvSpPr>
        <p:spPr>
          <a:xfrm>
            <a:off x="449171" y="1042484"/>
            <a:ext cx="6480000" cy="1016975"/>
          </a:xfrm>
          <a:prstGeom prst="rect">
            <a:avLst/>
          </a:prstGeom>
        </p:spPr>
        <p:txBody>
          <a:bodyPr/>
          <a:lstStyle>
            <a:lvl1pPr marL="0" indent="0">
              <a:buNone/>
              <a:defRPr sz="2800" b="0">
                <a:solidFill>
                  <a:schemeClr val="bg1">
                    <a:lumMod val="95000"/>
                  </a:schemeClr>
                </a:solidFill>
              </a:defRPr>
            </a:lvl1pPr>
          </a:lstStyle>
          <a:p>
            <a:pPr lvl="0"/>
            <a:r>
              <a:rPr lang="fi-FI" dirty="0"/>
              <a:t>Alaotsikko tulee tähän</a:t>
            </a:r>
          </a:p>
        </p:txBody>
      </p:sp>
      <p:sp>
        <p:nvSpPr>
          <p:cNvPr id="6" name="Text Placeholder 33">
            <a:extLst>
              <a:ext uri="{FF2B5EF4-FFF2-40B4-BE49-F238E27FC236}">
                <a16:creationId xmlns:a16="http://schemas.microsoft.com/office/drawing/2014/main" id="{54DC0961-4665-5E4A-9B05-60A5F1F9961E}"/>
              </a:ext>
            </a:extLst>
          </p:cNvPr>
          <p:cNvSpPr>
            <a:spLocks noGrp="1"/>
          </p:cNvSpPr>
          <p:nvPr>
            <p:ph type="body" sz="quarter" idx="17" hasCustomPrompt="1"/>
          </p:nvPr>
        </p:nvSpPr>
        <p:spPr>
          <a:xfrm>
            <a:off x="449171" y="2574944"/>
            <a:ext cx="4966892" cy="3647301"/>
          </a:xfrm>
          <a:prstGeom prst="rect">
            <a:avLst/>
          </a:prstGeom>
        </p:spPr>
        <p:txBody>
          <a:bodyPr/>
          <a:lstStyle>
            <a:lvl1pPr marL="0" indent="0">
              <a:buFont typeface="Arial" panose="020B0604020202020204" pitchFamily="34" charset="0"/>
              <a:buNone/>
              <a:defRPr sz="1600" b="0">
                <a:solidFill>
                  <a:schemeClr val="bg1">
                    <a:lumMod val="95000"/>
                  </a:schemeClr>
                </a:solidFill>
              </a:defRPr>
            </a:lvl1pPr>
          </a:lstStyle>
          <a:p>
            <a:pPr>
              <a:lnSpc>
                <a:spcPts val="2100"/>
              </a:lnSpc>
            </a:pPr>
            <a:r>
              <a:rPr lang="fi-FI" altLang="fi-FI" sz="1600" dirty="0">
                <a:solidFill>
                  <a:schemeClr val="bg1"/>
                </a:solidFill>
                <a:ea typeface="Open Sans" panose="020B0606030504020204" pitchFamily="34" charset="0"/>
                <a:cs typeface="Open Sans" panose="020B0606030504020204" pitchFamily="34" charset="0"/>
              </a:rPr>
              <a:t>Työnantajakuvan kehitys lähtee yrityksen sisäisestä kulttuurista ja siitä miten työntekijät kokevat työnantajan.</a:t>
            </a:r>
          </a:p>
          <a:p>
            <a:pPr>
              <a:lnSpc>
                <a:spcPts val="2100"/>
              </a:lnSpc>
            </a:pPr>
            <a:r>
              <a:rPr lang="fi-FI" altLang="fi-FI" sz="1600" dirty="0">
                <a:solidFill>
                  <a:schemeClr val="bg1"/>
                </a:solidFill>
                <a:ea typeface="Open Sans" panose="020B0606030504020204" pitchFamily="34" charset="0"/>
                <a:cs typeface="Open Sans" panose="020B0606030504020204" pitchFamily="34" charset="0"/>
              </a:rPr>
              <a:t>Kehitystoimenpiteitä voidaan viedä käytäntöön kun tiedossa on sisäisen ja ulkoisen työnantajakuvan tilanne ja niiden pohjalta tehty strateginen viitekehys.</a:t>
            </a:r>
          </a:p>
          <a:p>
            <a:pPr>
              <a:lnSpc>
                <a:spcPts val="2100"/>
              </a:lnSpc>
            </a:pPr>
            <a:r>
              <a:rPr lang="fi-FI" sz="1600" dirty="0">
                <a:solidFill>
                  <a:schemeClr val="bg1"/>
                </a:solidFill>
                <a:ea typeface="Open Sans" panose="020B0606030504020204" pitchFamily="34" charset="0"/>
                <a:cs typeface="Open Sans" panose="020B0606030504020204" pitchFamily="34" charset="0"/>
              </a:rPr>
              <a:t>Työnhakijoiden todellinen käyttäytyminen on tehokas tapa mitata työnantajakuvaa käytännössä. </a:t>
            </a:r>
          </a:p>
        </p:txBody>
      </p:sp>
      <p:pic>
        <p:nvPicPr>
          <p:cNvPr id="27" name="Picture 26">
            <a:extLst>
              <a:ext uri="{FF2B5EF4-FFF2-40B4-BE49-F238E27FC236}">
                <a16:creationId xmlns:a16="http://schemas.microsoft.com/office/drawing/2014/main" id="{5F8A6C8F-3876-3A4C-87C2-FCCB15192DC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66957" y="2394123"/>
            <a:ext cx="2505379" cy="2505380"/>
          </a:xfrm>
          <a:prstGeom prst="rect">
            <a:avLst/>
          </a:prstGeom>
        </p:spPr>
      </p:pic>
      <p:sp>
        <p:nvSpPr>
          <p:cNvPr id="28" name="Text Placeholder 27">
            <a:extLst>
              <a:ext uri="{FF2B5EF4-FFF2-40B4-BE49-F238E27FC236}">
                <a16:creationId xmlns:a16="http://schemas.microsoft.com/office/drawing/2014/main" id="{7AC05F68-0CF8-834D-9C71-14F836F0B425}"/>
              </a:ext>
            </a:extLst>
          </p:cNvPr>
          <p:cNvSpPr>
            <a:spLocks noGrp="1"/>
          </p:cNvSpPr>
          <p:nvPr>
            <p:ph type="body" sz="quarter" idx="18" hasCustomPrompt="1"/>
          </p:nvPr>
        </p:nvSpPr>
        <p:spPr>
          <a:xfrm>
            <a:off x="7839843" y="3426354"/>
            <a:ext cx="1581150" cy="723900"/>
          </a:xfrm>
          <a:prstGeom prst="rect">
            <a:avLst/>
          </a:prstGeom>
        </p:spPr>
        <p:txBody>
          <a:bodyPr/>
          <a:lstStyle>
            <a:lvl1pPr marL="0" indent="0" algn="ctr">
              <a:buNone/>
              <a:defRPr sz="3600" b="1">
                <a:solidFill>
                  <a:schemeClr val="bg1">
                    <a:lumMod val="95000"/>
                  </a:schemeClr>
                </a:solidFill>
              </a:defRPr>
            </a:lvl1pPr>
          </a:lstStyle>
          <a:p>
            <a:pPr lvl="0"/>
            <a:r>
              <a:rPr lang="fi-FI" dirty="0"/>
              <a:t>3.50</a:t>
            </a:r>
          </a:p>
        </p:txBody>
      </p:sp>
      <p:sp>
        <p:nvSpPr>
          <p:cNvPr id="29" name="Text Placeholder 27">
            <a:extLst>
              <a:ext uri="{FF2B5EF4-FFF2-40B4-BE49-F238E27FC236}">
                <a16:creationId xmlns:a16="http://schemas.microsoft.com/office/drawing/2014/main" id="{3DBAC53B-FF7B-4541-ABC4-41CFB8ECF866}"/>
              </a:ext>
            </a:extLst>
          </p:cNvPr>
          <p:cNvSpPr>
            <a:spLocks noGrp="1"/>
          </p:cNvSpPr>
          <p:nvPr>
            <p:ph type="body" sz="quarter" idx="19" hasCustomPrompt="1"/>
          </p:nvPr>
        </p:nvSpPr>
        <p:spPr>
          <a:xfrm>
            <a:off x="6355347" y="3334900"/>
            <a:ext cx="869845" cy="397236"/>
          </a:xfrm>
          <a:prstGeom prst="rect">
            <a:avLst/>
          </a:prstGeom>
        </p:spPr>
        <p:txBody>
          <a:bodyPr/>
          <a:lstStyle>
            <a:lvl1pPr marL="0" indent="0" algn="ctr">
              <a:buNone/>
              <a:defRPr sz="2400" b="1">
                <a:solidFill>
                  <a:srgbClr val="B7B7B7"/>
                </a:solidFill>
              </a:defRPr>
            </a:lvl1pPr>
          </a:lstStyle>
          <a:p>
            <a:pPr lvl="0"/>
            <a:r>
              <a:rPr lang="fi-FI" dirty="0"/>
              <a:t>2.67</a:t>
            </a:r>
          </a:p>
        </p:txBody>
      </p:sp>
      <p:sp>
        <p:nvSpPr>
          <p:cNvPr id="30" name="Text Placeholder 27">
            <a:extLst>
              <a:ext uri="{FF2B5EF4-FFF2-40B4-BE49-F238E27FC236}">
                <a16:creationId xmlns:a16="http://schemas.microsoft.com/office/drawing/2014/main" id="{B545CEAA-D684-FD49-9C8B-A2096773E66B}"/>
              </a:ext>
            </a:extLst>
          </p:cNvPr>
          <p:cNvSpPr>
            <a:spLocks noGrp="1"/>
          </p:cNvSpPr>
          <p:nvPr>
            <p:ph type="body" sz="quarter" idx="20" hasCustomPrompt="1"/>
          </p:nvPr>
        </p:nvSpPr>
        <p:spPr>
          <a:xfrm>
            <a:off x="6726210" y="2259728"/>
            <a:ext cx="869845" cy="397236"/>
          </a:xfrm>
          <a:prstGeom prst="rect">
            <a:avLst/>
          </a:prstGeom>
        </p:spPr>
        <p:txBody>
          <a:bodyPr/>
          <a:lstStyle>
            <a:lvl1pPr marL="0" indent="0" algn="ctr">
              <a:buNone/>
              <a:defRPr sz="2400" b="1">
                <a:solidFill>
                  <a:srgbClr val="B7B7B7"/>
                </a:solidFill>
              </a:defRPr>
            </a:lvl1pPr>
          </a:lstStyle>
          <a:p>
            <a:pPr lvl="0"/>
            <a:r>
              <a:rPr lang="fi-FI" dirty="0"/>
              <a:t>2.91</a:t>
            </a:r>
          </a:p>
        </p:txBody>
      </p:sp>
      <p:sp>
        <p:nvSpPr>
          <p:cNvPr id="31" name="Text Placeholder 27">
            <a:extLst>
              <a:ext uri="{FF2B5EF4-FFF2-40B4-BE49-F238E27FC236}">
                <a16:creationId xmlns:a16="http://schemas.microsoft.com/office/drawing/2014/main" id="{E5BC6E9E-B81B-CE42-8F15-594448EDC7D0}"/>
              </a:ext>
            </a:extLst>
          </p:cNvPr>
          <p:cNvSpPr>
            <a:spLocks noGrp="1"/>
          </p:cNvSpPr>
          <p:nvPr>
            <p:ph type="body" sz="quarter" idx="21" hasCustomPrompt="1"/>
          </p:nvPr>
        </p:nvSpPr>
        <p:spPr>
          <a:xfrm>
            <a:off x="8164628" y="1738331"/>
            <a:ext cx="869845" cy="397236"/>
          </a:xfrm>
          <a:prstGeom prst="rect">
            <a:avLst/>
          </a:prstGeom>
        </p:spPr>
        <p:txBody>
          <a:bodyPr/>
          <a:lstStyle>
            <a:lvl1pPr marL="0" indent="0" algn="ctr">
              <a:buNone/>
              <a:defRPr sz="2400" b="1">
                <a:solidFill>
                  <a:srgbClr val="55B130"/>
                </a:solidFill>
              </a:defRPr>
            </a:lvl1pPr>
          </a:lstStyle>
          <a:p>
            <a:pPr lvl="0"/>
            <a:r>
              <a:rPr lang="fi-FI" dirty="0"/>
              <a:t>3.20</a:t>
            </a:r>
          </a:p>
        </p:txBody>
      </p:sp>
      <p:sp>
        <p:nvSpPr>
          <p:cNvPr id="32" name="Text Placeholder 27">
            <a:extLst>
              <a:ext uri="{FF2B5EF4-FFF2-40B4-BE49-F238E27FC236}">
                <a16:creationId xmlns:a16="http://schemas.microsoft.com/office/drawing/2014/main" id="{20AD5597-635F-C445-B6B6-C142B0157E67}"/>
              </a:ext>
            </a:extLst>
          </p:cNvPr>
          <p:cNvSpPr>
            <a:spLocks noGrp="1"/>
          </p:cNvSpPr>
          <p:nvPr>
            <p:ph type="body" sz="quarter" idx="22" hasCustomPrompt="1"/>
          </p:nvPr>
        </p:nvSpPr>
        <p:spPr>
          <a:xfrm>
            <a:off x="8164628" y="5003101"/>
            <a:ext cx="869845" cy="397236"/>
          </a:xfrm>
          <a:prstGeom prst="rect">
            <a:avLst/>
          </a:prstGeom>
        </p:spPr>
        <p:txBody>
          <a:bodyPr/>
          <a:lstStyle>
            <a:lvl1pPr marL="0" indent="0" algn="ctr">
              <a:buNone/>
              <a:defRPr sz="2400" b="1">
                <a:solidFill>
                  <a:srgbClr val="55B130"/>
                </a:solidFill>
              </a:defRPr>
            </a:lvl1pPr>
          </a:lstStyle>
          <a:p>
            <a:pPr lvl="0"/>
            <a:r>
              <a:rPr lang="fi-FI" dirty="0"/>
              <a:t>3.27</a:t>
            </a:r>
          </a:p>
        </p:txBody>
      </p:sp>
      <p:sp>
        <p:nvSpPr>
          <p:cNvPr id="33" name="Text Placeholder 27">
            <a:extLst>
              <a:ext uri="{FF2B5EF4-FFF2-40B4-BE49-F238E27FC236}">
                <a16:creationId xmlns:a16="http://schemas.microsoft.com/office/drawing/2014/main" id="{4725122B-992F-7740-B0CC-43491C731302}"/>
              </a:ext>
            </a:extLst>
          </p:cNvPr>
          <p:cNvSpPr>
            <a:spLocks noGrp="1"/>
          </p:cNvSpPr>
          <p:nvPr>
            <p:ph type="body" sz="quarter" idx="23" hasCustomPrompt="1"/>
          </p:nvPr>
        </p:nvSpPr>
        <p:spPr>
          <a:xfrm>
            <a:off x="9578450" y="4573558"/>
            <a:ext cx="869845" cy="397236"/>
          </a:xfrm>
          <a:prstGeom prst="rect">
            <a:avLst/>
          </a:prstGeom>
        </p:spPr>
        <p:txBody>
          <a:bodyPr/>
          <a:lstStyle>
            <a:lvl1pPr marL="0" indent="0" algn="ctr">
              <a:buNone/>
              <a:defRPr sz="2400" b="1">
                <a:solidFill>
                  <a:schemeClr val="bg1"/>
                </a:solidFill>
              </a:defRPr>
            </a:lvl1pPr>
          </a:lstStyle>
          <a:p>
            <a:pPr lvl="0"/>
            <a:r>
              <a:rPr lang="fi-FI" dirty="0"/>
              <a:t>3.80</a:t>
            </a:r>
          </a:p>
        </p:txBody>
      </p:sp>
      <p:sp>
        <p:nvSpPr>
          <p:cNvPr id="34" name="Text Placeholder 27">
            <a:extLst>
              <a:ext uri="{FF2B5EF4-FFF2-40B4-BE49-F238E27FC236}">
                <a16:creationId xmlns:a16="http://schemas.microsoft.com/office/drawing/2014/main" id="{3519A45B-A9DF-F345-BC57-C25CEEAFB99B}"/>
              </a:ext>
            </a:extLst>
          </p:cNvPr>
          <p:cNvSpPr>
            <a:spLocks noGrp="1"/>
          </p:cNvSpPr>
          <p:nvPr>
            <p:ph type="body" sz="quarter" idx="24" hasCustomPrompt="1"/>
          </p:nvPr>
        </p:nvSpPr>
        <p:spPr>
          <a:xfrm>
            <a:off x="9987776" y="3327624"/>
            <a:ext cx="869845" cy="397236"/>
          </a:xfrm>
          <a:prstGeom prst="rect">
            <a:avLst/>
          </a:prstGeom>
        </p:spPr>
        <p:txBody>
          <a:bodyPr/>
          <a:lstStyle>
            <a:lvl1pPr marL="0" indent="0" algn="ctr">
              <a:buNone/>
              <a:defRPr sz="2400" b="1">
                <a:solidFill>
                  <a:schemeClr val="bg1"/>
                </a:solidFill>
              </a:defRPr>
            </a:lvl1pPr>
          </a:lstStyle>
          <a:p>
            <a:pPr lvl="0"/>
            <a:r>
              <a:rPr lang="fi-FI" dirty="0"/>
              <a:t>3.82</a:t>
            </a:r>
          </a:p>
        </p:txBody>
      </p:sp>
      <p:sp>
        <p:nvSpPr>
          <p:cNvPr id="35" name="Text Placeholder 27">
            <a:extLst>
              <a:ext uri="{FF2B5EF4-FFF2-40B4-BE49-F238E27FC236}">
                <a16:creationId xmlns:a16="http://schemas.microsoft.com/office/drawing/2014/main" id="{5DEC3D73-94FA-404C-8FA5-6FC23DACF8A5}"/>
              </a:ext>
            </a:extLst>
          </p:cNvPr>
          <p:cNvSpPr>
            <a:spLocks noGrp="1"/>
          </p:cNvSpPr>
          <p:nvPr>
            <p:ph type="body" sz="quarter" idx="25" hasCustomPrompt="1"/>
          </p:nvPr>
        </p:nvSpPr>
        <p:spPr>
          <a:xfrm>
            <a:off x="9560911" y="2240616"/>
            <a:ext cx="869845" cy="397236"/>
          </a:xfrm>
          <a:prstGeom prst="rect">
            <a:avLst/>
          </a:prstGeom>
        </p:spPr>
        <p:txBody>
          <a:bodyPr/>
          <a:lstStyle>
            <a:lvl1pPr marL="0" indent="0" algn="ctr">
              <a:buNone/>
              <a:defRPr sz="2400" b="1">
                <a:solidFill>
                  <a:srgbClr val="787878"/>
                </a:solidFill>
              </a:defRPr>
            </a:lvl1pPr>
          </a:lstStyle>
          <a:p>
            <a:pPr lvl="0"/>
            <a:r>
              <a:rPr lang="fi-FI" dirty="0"/>
              <a:t>4.09</a:t>
            </a:r>
          </a:p>
        </p:txBody>
      </p:sp>
      <p:sp>
        <p:nvSpPr>
          <p:cNvPr id="36" name="Text Placeholder 27">
            <a:extLst>
              <a:ext uri="{FF2B5EF4-FFF2-40B4-BE49-F238E27FC236}">
                <a16:creationId xmlns:a16="http://schemas.microsoft.com/office/drawing/2014/main" id="{766871C8-EE1D-1A4B-9BF8-977FE0EE909A}"/>
              </a:ext>
            </a:extLst>
          </p:cNvPr>
          <p:cNvSpPr>
            <a:spLocks noGrp="1"/>
          </p:cNvSpPr>
          <p:nvPr>
            <p:ph type="body" sz="quarter" idx="26" hasCustomPrompt="1"/>
          </p:nvPr>
        </p:nvSpPr>
        <p:spPr>
          <a:xfrm>
            <a:off x="6790310" y="4571834"/>
            <a:ext cx="869845" cy="397236"/>
          </a:xfrm>
          <a:prstGeom prst="rect">
            <a:avLst/>
          </a:prstGeom>
        </p:spPr>
        <p:txBody>
          <a:bodyPr/>
          <a:lstStyle>
            <a:lvl1pPr marL="0" indent="0" algn="ctr">
              <a:buNone/>
              <a:defRPr sz="2400" b="1">
                <a:solidFill>
                  <a:srgbClr val="787878"/>
                </a:solidFill>
              </a:defRPr>
            </a:lvl1pPr>
          </a:lstStyle>
          <a:p>
            <a:pPr lvl="0"/>
            <a:r>
              <a:rPr lang="fi-FI" dirty="0"/>
              <a:t>4.19</a:t>
            </a:r>
          </a:p>
        </p:txBody>
      </p:sp>
      <p:sp>
        <p:nvSpPr>
          <p:cNvPr id="38" name="Text Placeholder 37">
            <a:extLst>
              <a:ext uri="{FF2B5EF4-FFF2-40B4-BE49-F238E27FC236}">
                <a16:creationId xmlns:a16="http://schemas.microsoft.com/office/drawing/2014/main" id="{4ABCB4BF-2DA5-B04A-B583-BA7A1D7C9C85}"/>
              </a:ext>
            </a:extLst>
          </p:cNvPr>
          <p:cNvSpPr>
            <a:spLocks noGrp="1"/>
          </p:cNvSpPr>
          <p:nvPr>
            <p:ph type="body" sz="quarter" idx="27" hasCustomPrompt="1"/>
          </p:nvPr>
        </p:nvSpPr>
        <p:spPr>
          <a:xfrm>
            <a:off x="7994939" y="5397114"/>
            <a:ext cx="1270958" cy="254000"/>
          </a:xfrm>
          <a:prstGeom prst="rect">
            <a:avLst/>
          </a:prstGeom>
        </p:spPr>
        <p:txBody>
          <a:bodyPr/>
          <a:lstStyle>
            <a:lvl1pPr marL="0" indent="0" algn="ctr">
              <a:buNone/>
              <a:defRPr sz="1000" b="1">
                <a:solidFill>
                  <a:srgbClr val="55B130"/>
                </a:solidFill>
              </a:defRPr>
            </a:lvl1pPr>
          </a:lstStyle>
          <a:p>
            <a:pPr lvl="0"/>
            <a:r>
              <a:rPr lang="fi-FI" dirty="0"/>
              <a:t>VUOROVAIKUTUS</a:t>
            </a:r>
          </a:p>
        </p:txBody>
      </p:sp>
      <p:sp>
        <p:nvSpPr>
          <p:cNvPr id="39" name="Text Placeholder 37">
            <a:extLst>
              <a:ext uri="{FF2B5EF4-FFF2-40B4-BE49-F238E27FC236}">
                <a16:creationId xmlns:a16="http://schemas.microsoft.com/office/drawing/2014/main" id="{41D726C5-34F0-504E-BC8C-6544088CF819}"/>
              </a:ext>
            </a:extLst>
          </p:cNvPr>
          <p:cNvSpPr>
            <a:spLocks noGrp="1"/>
          </p:cNvSpPr>
          <p:nvPr>
            <p:ph type="body" sz="quarter" idx="28" hasCustomPrompt="1"/>
          </p:nvPr>
        </p:nvSpPr>
        <p:spPr>
          <a:xfrm>
            <a:off x="7994939" y="2139239"/>
            <a:ext cx="1270958" cy="254000"/>
          </a:xfrm>
          <a:prstGeom prst="rect">
            <a:avLst/>
          </a:prstGeom>
        </p:spPr>
        <p:txBody>
          <a:bodyPr/>
          <a:lstStyle>
            <a:lvl1pPr marL="0" indent="0" algn="ctr">
              <a:buNone/>
              <a:defRPr sz="1000" b="1">
                <a:solidFill>
                  <a:srgbClr val="55B130"/>
                </a:solidFill>
              </a:defRPr>
            </a:lvl1pPr>
          </a:lstStyle>
          <a:p>
            <a:pPr lvl="0"/>
            <a:r>
              <a:rPr lang="fi-FI" dirty="0"/>
              <a:t>HALLINTO</a:t>
            </a:r>
          </a:p>
        </p:txBody>
      </p:sp>
      <p:sp>
        <p:nvSpPr>
          <p:cNvPr id="40" name="Text Placeholder 37">
            <a:extLst>
              <a:ext uri="{FF2B5EF4-FFF2-40B4-BE49-F238E27FC236}">
                <a16:creationId xmlns:a16="http://schemas.microsoft.com/office/drawing/2014/main" id="{E6B7CAF0-0820-134C-9E90-D29E1C49D303}"/>
              </a:ext>
            </a:extLst>
          </p:cNvPr>
          <p:cNvSpPr>
            <a:spLocks noGrp="1"/>
          </p:cNvSpPr>
          <p:nvPr>
            <p:ph type="body" sz="quarter" idx="29" hasCustomPrompt="1"/>
          </p:nvPr>
        </p:nvSpPr>
        <p:spPr>
          <a:xfrm>
            <a:off x="9377893" y="4973266"/>
            <a:ext cx="1270958" cy="254000"/>
          </a:xfrm>
          <a:prstGeom prst="rect">
            <a:avLst/>
          </a:prstGeom>
        </p:spPr>
        <p:txBody>
          <a:bodyPr/>
          <a:lstStyle>
            <a:lvl1pPr marL="0" indent="0" algn="ctr">
              <a:buNone/>
              <a:defRPr sz="1000" b="1">
                <a:solidFill>
                  <a:schemeClr val="bg1"/>
                </a:solidFill>
              </a:defRPr>
            </a:lvl1pPr>
          </a:lstStyle>
          <a:p>
            <a:pPr lvl="0"/>
            <a:r>
              <a:rPr lang="fi-FI" dirty="0"/>
              <a:t>INNOVAATIOT</a:t>
            </a:r>
          </a:p>
        </p:txBody>
      </p:sp>
      <p:sp>
        <p:nvSpPr>
          <p:cNvPr id="41" name="Text Placeholder 37">
            <a:extLst>
              <a:ext uri="{FF2B5EF4-FFF2-40B4-BE49-F238E27FC236}">
                <a16:creationId xmlns:a16="http://schemas.microsoft.com/office/drawing/2014/main" id="{95791455-0256-F845-BD82-7A63E97A4FD1}"/>
              </a:ext>
            </a:extLst>
          </p:cNvPr>
          <p:cNvSpPr>
            <a:spLocks noGrp="1"/>
          </p:cNvSpPr>
          <p:nvPr>
            <p:ph type="body" sz="quarter" idx="30" hasCustomPrompt="1"/>
          </p:nvPr>
        </p:nvSpPr>
        <p:spPr>
          <a:xfrm>
            <a:off x="9787219" y="3726084"/>
            <a:ext cx="1270958" cy="254000"/>
          </a:xfrm>
          <a:prstGeom prst="rect">
            <a:avLst/>
          </a:prstGeom>
        </p:spPr>
        <p:txBody>
          <a:bodyPr/>
          <a:lstStyle>
            <a:lvl1pPr marL="0" indent="0" algn="ctr">
              <a:buNone/>
              <a:defRPr sz="1000" b="1">
                <a:solidFill>
                  <a:schemeClr val="bg1"/>
                </a:solidFill>
              </a:defRPr>
            </a:lvl1pPr>
          </a:lstStyle>
          <a:p>
            <a:pPr lvl="0"/>
            <a:r>
              <a:rPr lang="fi-FI" dirty="0"/>
              <a:t>JOHTO</a:t>
            </a:r>
          </a:p>
        </p:txBody>
      </p:sp>
      <p:sp>
        <p:nvSpPr>
          <p:cNvPr id="42" name="Text Placeholder 37">
            <a:extLst>
              <a:ext uri="{FF2B5EF4-FFF2-40B4-BE49-F238E27FC236}">
                <a16:creationId xmlns:a16="http://schemas.microsoft.com/office/drawing/2014/main" id="{09AF9924-024F-9049-AF3B-F47E96401E4D}"/>
              </a:ext>
            </a:extLst>
          </p:cNvPr>
          <p:cNvSpPr>
            <a:spLocks noGrp="1"/>
          </p:cNvSpPr>
          <p:nvPr>
            <p:ph type="body" sz="quarter" idx="31" hasCustomPrompt="1"/>
          </p:nvPr>
        </p:nvSpPr>
        <p:spPr>
          <a:xfrm>
            <a:off x="9377893" y="2641750"/>
            <a:ext cx="1270958" cy="254000"/>
          </a:xfrm>
          <a:prstGeom prst="rect">
            <a:avLst/>
          </a:prstGeom>
        </p:spPr>
        <p:txBody>
          <a:bodyPr/>
          <a:lstStyle>
            <a:lvl1pPr marL="0" indent="0" algn="ctr">
              <a:buNone/>
              <a:defRPr sz="1000" b="1">
                <a:solidFill>
                  <a:srgbClr val="787878"/>
                </a:solidFill>
              </a:defRPr>
            </a:lvl1pPr>
          </a:lstStyle>
          <a:p>
            <a:pPr lvl="0"/>
            <a:r>
              <a:rPr lang="fi-FI" dirty="0"/>
              <a:t>TALOUS</a:t>
            </a:r>
          </a:p>
        </p:txBody>
      </p:sp>
      <p:sp>
        <p:nvSpPr>
          <p:cNvPr id="43" name="Text Placeholder 37">
            <a:extLst>
              <a:ext uri="{FF2B5EF4-FFF2-40B4-BE49-F238E27FC236}">
                <a16:creationId xmlns:a16="http://schemas.microsoft.com/office/drawing/2014/main" id="{9D6CBC66-CDD0-464F-A925-476F05F7A38A}"/>
              </a:ext>
            </a:extLst>
          </p:cNvPr>
          <p:cNvSpPr>
            <a:spLocks noGrp="1"/>
          </p:cNvSpPr>
          <p:nvPr>
            <p:ph type="body" sz="quarter" idx="32" hasCustomPrompt="1"/>
          </p:nvPr>
        </p:nvSpPr>
        <p:spPr>
          <a:xfrm>
            <a:off x="6589713" y="4965963"/>
            <a:ext cx="1270958" cy="372756"/>
          </a:xfrm>
          <a:prstGeom prst="rect">
            <a:avLst/>
          </a:prstGeom>
        </p:spPr>
        <p:txBody>
          <a:bodyPr/>
          <a:lstStyle>
            <a:lvl1pPr marL="0" indent="0" algn="ctr">
              <a:buNone/>
              <a:defRPr sz="1000" b="1">
                <a:solidFill>
                  <a:srgbClr val="787878"/>
                </a:solidFill>
              </a:defRPr>
            </a:lvl1pPr>
          </a:lstStyle>
          <a:p>
            <a:pPr lvl="0"/>
            <a:r>
              <a:rPr lang="fi-FI" dirty="0"/>
              <a:t>TUOTTEET </a:t>
            </a:r>
            <a:br>
              <a:rPr lang="fi-FI" dirty="0"/>
            </a:br>
            <a:r>
              <a:rPr lang="fi-FI" dirty="0"/>
              <a:t>&amp; PALVELUT</a:t>
            </a:r>
          </a:p>
        </p:txBody>
      </p:sp>
      <p:sp>
        <p:nvSpPr>
          <p:cNvPr id="44" name="Text Placeholder 37">
            <a:extLst>
              <a:ext uri="{FF2B5EF4-FFF2-40B4-BE49-F238E27FC236}">
                <a16:creationId xmlns:a16="http://schemas.microsoft.com/office/drawing/2014/main" id="{7D2262CD-7F16-0442-831B-80F09CC5BFE5}"/>
              </a:ext>
            </a:extLst>
          </p:cNvPr>
          <p:cNvSpPr>
            <a:spLocks noGrp="1"/>
          </p:cNvSpPr>
          <p:nvPr>
            <p:ph type="body" sz="quarter" idx="33" hasCustomPrompt="1"/>
          </p:nvPr>
        </p:nvSpPr>
        <p:spPr>
          <a:xfrm>
            <a:off x="6154866" y="3745216"/>
            <a:ext cx="1270958" cy="254000"/>
          </a:xfrm>
          <a:prstGeom prst="rect">
            <a:avLst/>
          </a:prstGeom>
        </p:spPr>
        <p:txBody>
          <a:bodyPr/>
          <a:lstStyle>
            <a:lvl1pPr marL="0" indent="0" algn="ctr">
              <a:buNone/>
              <a:defRPr sz="1000" b="1">
                <a:solidFill>
                  <a:srgbClr val="B7B7B7"/>
                </a:solidFill>
              </a:defRPr>
            </a:lvl1pPr>
          </a:lstStyle>
          <a:p>
            <a:pPr lvl="0"/>
            <a:r>
              <a:rPr lang="fi-FI" dirty="0"/>
              <a:t>TYÖPAIKKA</a:t>
            </a:r>
          </a:p>
        </p:txBody>
      </p:sp>
      <p:sp>
        <p:nvSpPr>
          <p:cNvPr id="45" name="Text Placeholder 37">
            <a:extLst>
              <a:ext uri="{FF2B5EF4-FFF2-40B4-BE49-F238E27FC236}">
                <a16:creationId xmlns:a16="http://schemas.microsoft.com/office/drawing/2014/main" id="{46D1D6CF-5847-9744-89CA-6B1ACEB1BC93}"/>
              </a:ext>
            </a:extLst>
          </p:cNvPr>
          <p:cNvSpPr>
            <a:spLocks noGrp="1"/>
          </p:cNvSpPr>
          <p:nvPr>
            <p:ph type="body" sz="quarter" idx="34" hasCustomPrompt="1"/>
          </p:nvPr>
        </p:nvSpPr>
        <p:spPr>
          <a:xfrm>
            <a:off x="6496009" y="2658878"/>
            <a:ext cx="1270958" cy="254000"/>
          </a:xfrm>
          <a:prstGeom prst="rect">
            <a:avLst/>
          </a:prstGeom>
        </p:spPr>
        <p:txBody>
          <a:bodyPr/>
          <a:lstStyle>
            <a:lvl1pPr marL="0" indent="0" algn="ctr">
              <a:buNone/>
              <a:defRPr sz="1000" b="1">
                <a:solidFill>
                  <a:srgbClr val="B7B7B7"/>
                </a:solidFill>
              </a:defRPr>
            </a:lvl1pPr>
          </a:lstStyle>
          <a:p>
            <a:pPr lvl="0"/>
            <a:r>
              <a:rPr lang="fi-FI" dirty="0"/>
              <a:t>VASTUULLISUUS</a:t>
            </a:r>
          </a:p>
        </p:txBody>
      </p:sp>
    </p:spTree>
    <p:extLst>
      <p:ext uri="{BB962C8B-B14F-4D97-AF65-F5344CB8AC3E}">
        <p14:creationId xmlns:p14="http://schemas.microsoft.com/office/powerpoint/2010/main" val="2404205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umma_vinopalkki_pieni">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0" name="Rectangle 15">
            <a:extLst>
              <a:ext uri="{FF2B5EF4-FFF2-40B4-BE49-F238E27FC236}">
                <a16:creationId xmlns:a16="http://schemas.microsoft.com/office/drawing/2014/main" id="{7B9D60B0-4A3E-D946-9D93-C884CB0C53FA}"/>
              </a:ext>
            </a:extLst>
          </p:cNvPr>
          <p:cNvSpPr/>
          <p:nvPr userDrawn="1"/>
        </p:nvSpPr>
        <p:spPr>
          <a:xfrm flipH="1">
            <a:off x="0" y="10399"/>
            <a:ext cx="6059390" cy="6847601"/>
          </a:xfrm>
          <a:custGeom>
            <a:avLst/>
            <a:gdLst>
              <a:gd name="connsiteX0" fmla="*/ 0 w 4248175"/>
              <a:gd name="connsiteY0" fmla="*/ 0 h 6914548"/>
              <a:gd name="connsiteX1" fmla="*/ 4248175 w 4248175"/>
              <a:gd name="connsiteY1" fmla="*/ 0 h 6914548"/>
              <a:gd name="connsiteX2" fmla="*/ 4248175 w 4248175"/>
              <a:gd name="connsiteY2" fmla="*/ 6914548 h 6914548"/>
              <a:gd name="connsiteX3" fmla="*/ 0 w 4248175"/>
              <a:gd name="connsiteY3" fmla="*/ 6914548 h 6914548"/>
              <a:gd name="connsiteX4" fmla="*/ 0 w 4248175"/>
              <a:gd name="connsiteY4" fmla="*/ 0 h 6914548"/>
              <a:gd name="connsiteX0" fmla="*/ 0 w 6059390"/>
              <a:gd name="connsiteY0" fmla="*/ 0 h 6914548"/>
              <a:gd name="connsiteX1" fmla="*/ 6059390 w 6059390"/>
              <a:gd name="connsiteY1" fmla="*/ 0 h 6914548"/>
              <a:gd name="connsiteX2" fmla="*/ 6059390 w 6059390"/>
              <a:gd name="connsiteY2" fmla="*/ 6914548 h 6914548"/>
              <a:gd name="connsiteX3" fmla="*/ 1811215 w 6059390"/>
              <a:gd name="connsiteY3" fmla="*/ 6914548 h 6914548"/>
              <a:gd name="connsiteX4" fmla="*/ 0 w 6059390"/>
              <a:gd name="connsiteY4" fmla="*/ 0 h 6914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9390" h="6914548">
                <a:moveTo>
                  <a:pt x="0" y="0"/>
                </a:moveTo>
                <a:lnTo>
                  <a:pt x="6059390" y="0"/>
                </a:lnTo>
                <a:lnTo>
                  <a:pt x="6059390" y="6914548"/>
                </a:lnTo>
                <a:lnTo>
                  <a:pt x="1811215" y="6914548"/>
                </a:lnTo>
                <a:lnTo>
                  <a:pt x="0" y="0"/>
                </a:lnTo>
                <a:close/>
              </a:path>
            </a:pathLst>
          </a:custGeom>
          <a:gradFill flip="none" rotWithShape="1">
            <a:gsLst>
              <a:gs pos="0">
                <a:schemeClr val="bg2">
                  <a:lumMod val="10000"/>
                  <a:alpha val="55000"/>
                </a:schemeClr>
              </a:gs>
              <a:gs pos="99000">
                <a:schemeClr val="bg2">
                  <a:lumMod val="10000"/>
                  <a:alpha val="67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cxnSp>
        <p:nvCxnSpPr>
          <p:cNvPr id="3" name="Straight Connector 2">
            <a:extLst>
              <a:ext uri="{FF2B5EF4-FFF2-40B4-BE49-F238E27FC236}">
                <a16:creationId xmlns:a16="http://schemas.microsoft.com/office/drawing/2014/main" id="{46D1A7D3-AA2E-714F-88D4-EB5D116D36C6}"/>
              </a:ext>
            </a:extLst>
          </p:cNvPr>
          <p:cNvCxnSpPr>
            <a:cxnSpLocks/>
          </p:cNvCxnSpPr>
          <p:nvPr userDrawn="1"/>
        </p:nvCxnSpPr>
        <p:spPr>
          <a:xfrm flipV="1">
            <a:off x="360537" y="0"/>
            <a:ext cx="794" cy="948679"/>
          </a:xfrm>
          <a:prstGeom prst="line">
            <a:avLst/>
          </a:prstGeom>
          <a:ln w="31750">
            <a:solidFill>
              <a:srgbClr val="55B131"/>
            </a:solidFill>
          </a:ln>
        </p:spPr>
        <p:style>
          <a:lnRef idx="1">
            <a:schemeClr val="accent1"/>
          </a:lnRef>
          <a:fillRef idx="0">
            <a:schemeClr val="accent1"/>
          </a:fillRef>
          <a:effectRef idx="0">
            <a:schemeClr val="accent1"/>
          </a:effectRef>
          <a:fontRef idx="minor">
            <a:schemeClr val="tx1"/>
          </a:fontRef>
        </p:style>
      </p:cxnSp>
      <p:sp>
        <p:nvSpPr>
          <p:cNvPr id="4" name="Text Placeholder 11">
            <a:extLst>
              <a:ext uri="{FF2B5EF4-FFF2-40B4-BE49-F238E27FC236}">
                <a16:creationId xmlns:a16="http://schemas.microsoft.com/office/drawing/2014/main" id="{8A3B952B-F3A9-3746-8BCC-C2A4E76578A4}"/>
              </a:ext>
            </a:extLst>
          </p:cNvPr>
          <p:cNvSpPr>
            <a:spLocks noGrp="1"/>
          </p:cNvSpPr>
          <p:nvPr>
            <p:ph type="body" sz="quarter" idx="10" hasCustomPrompt="1"/>
          </p:nvPr>
        </p:nvSpPr>
        <p:spPr>
          <a:xfrm>
            <a:off x="449171" y="635755"/>
            <a:ext cx="4844448" cy="406729"/>
          </a:xfrm>
          <a:prstGeom prst="rect">
            <a:avLst/>
          </a:prstGeom>
        </p:spPr>
        <p:txBody>
          <a:bodyPr/>
          <a:lstStyle>
            <a:lvl1pPr marL="0" indent="0">
              <a:buNone/>
              <a:defRPr sz="2200">
                <a:solidFill>
                  <a:srgbClr val="55B130"/>
                </a:solidFill>
              </a:defRPr>
            </a:lvl1pPr>
          </a:lstStyle>
          <a:p>
            <a:pPr lvl="0"/>
            <a:r>
              <a:rPr lang="fi-FI" dirty="0"/>
              <a:t>PÄÄOTSIKKO TÄHÄN</a:t>
            </a:r>
          </a:p>
        </p:txBody>
      </p:sp>
      <p:sp>
        <p:nvSpPr>
          <p:cNvPr id="5" name="Text Placeholder 2">
            <a:extLst>
              <a:ext uri="{FF2B5EF4-FFF2-40B4-BE49-F238E27FC236}">
                <a16:creationId xmlns:a16="http://schemas.microsoft.com/office/drawing/2014/main" id="{A01F3D4C-D360-224E-9898-DBDE11C1FC9B}"/>
              </a:ext>
            </a:extLst>
          </p:cNvPr>
          <p:cNvSpPr>
            <a:spLocks noGrp="1"/>
          </p:cNvSpPr>
          <p:nvPr>
            <p:ph type="body" sz="quarter" idx="11" hasCustomPrompt="1"/>
          </p:nvPr>
        </p:nvSpPr>
        <p:spPr>
          <a:xfrm>
            <a:off x="449170" y="1042484"/>
            <a:ext cx="6480000" cy="1016975"/>
          </a:xfrm>
          <a:prstGeom prst="rect">
            <a:avLst/>
          </a:prstGeom>
        </p:spPr>
        <p:txBody>
          <a:bodyPr/>
          <a:lstStyle>
            <a:lvl1pPr marL="0" indent="0">
              <a:buNone/>
              <a:defRPr sz="2800" b="0">
                <a:solidFill>
                  <a:schemeClr val="bg1">
                    <a:lumMod val="95000"/>
                  </a:schemeClr>
                </a:solidFill>
              </a:defRPr>
            </a:lvl1pPr>
          </a:lstStyle>
          <a:p>
            <a:pPr lvl="0"/>
            <a:r>
              <a:rPr lang="fi-FI" dirty="0"/>
              <a:t>Alaotsikko tulee tähän</a:t>
            </a:r>
          </a:p>
        </p:txBody>
      </p:sp>
      <p:sp>
        <p:nvSpPr>
          <p:cNvPr id="156" name="Text Placeholder 27">
            <a:extLst>
              <a:ext uri="{FF2B5EF4-FFF2-40B4-BE49-F238E27FC236}">
                <a16:creationId xmlns:a16="http://schemas.microsoft.com/office/drawing/2014/main" id="{986F2E40-C8DB-3B4D-8B39-1BA32515DC74}"/>
              </a:ext>
            </a:extLst>
          </p:cNvPr>
          <p:cNvSpPr>
            <a:spLocks noGrp="1"/>
          </p:cNvSpPr>
          <p:nvPr>
            <p:ph type="body" sz="quarter" idx="16" hasCustomPrompt="1"/>
          </p:nvPr>
        </p:nvSpPr>
        <p:spPr>
          <a:xfrm>
            <a:off x="1074388" y="2059732"/>
            <a:ext cx="2833816" cy="331164"/>
          </a:xfrm>
          <a:prstGeom prst="rect">
            <a:avLst/>
          </a:prstGeom>
        </p:spPr>
        <p:txBody>
          <a:bodyPr/>
          <a:lstStyle>
            <a:lvl1pPr marL="0" indent="0" algn="ctr">
              <a:buNone/>
              <a:defRPr sz="1800" b="1">
                <a:solidFill>
                  <a:schemeClr val="bg1">
                    <a:lumMod val="95000"/>
                  </a:schemeClr>
                </a:solidFill>
              </a:defRPr>
            </a:lvl1pPr>
          </a:lstStyle>
          <a:p>
            <a:pPr lvl="0"/>
            <a:r>
              <a:rPr lang="fi-FI" dirty="0"/>
              <a:t>AKTIIVISET</a:t>
            </a:r>
          </a:p>
        </p:txBody>
      </p:sp>
      <p:sp>
        <p:nvSpPr>
          <p:cNvPr id="157" name="Text Placeholder 33">
            <a:extLst>
              <a:ext uri="{FF2B5EF4-FFF2-40B4-BE49-F238E27FC236}">
                <a16:creationId xmlns:a16="http://schemas.microsoft.com/office/drawing/2014/main" id="{A17ED015-466D-8548-A5C5-41BBF1072255}"/>
              </a:ext>
            </a:extLst>
          </p:cNvPr>
          <p:cNvSpPr>
            <a:spLocks noGrp="1"/>
          </p:cNvSpPr>
          <p:nvPr>
            <p:ph type="body" sz="quarter" idx="17" hasCustomPrompt="1"/>
          </p:nvPr>
        </p:nvSpPr>
        <p:spPr>
          <a:xfrm>
            <a:off x="449171" y="2574944"/>
            <a:ext cx="3942720" cy="3922838"/>
          </a:xfrm>
          <a:prstGeom prst="rect">
            <a:avLst/>
          </a:prstGeom>
        </p:spPr>
        <p:txBody>
          <a:bodyPr/>
          <a:lstStyle>
            <a:lvl1pPr marL="171450" indent="-171450">
              <a:buFont typeface="Arial" panose="020B0604020202020204" pitchFamily="34" charset="0"/>
              <a:buChar char="•"/>
              <a:defRPr sz="1400">
                <a:solidFill>
                  <a:schemeClr val="bg1">
                    <a:lumMod val="95000"/>
                  </a:schemeClr>
                </a:solidFill>
              </a:defRPr>
            </a:lvl1pPr>
          </a:lstStyle>
          <a:p>
            <a:pPr lvl="0"/>
            <a:r>
              <a:rPr lang="fi-FI" dirty="0"/>
              <a:t>Kiinnittää huomiota ilmoituksen sisältöön</a:t>
            </a:r>
          </a:p>
          <a:p>
            <a:pPr lvl="0"/>
            <a:r>
              <a:rPr lang="fi-FI" dirty="0"/>
              <a:t>Arvostaa ytimekäsitä työpaikkailmoitusta, jonka perusteella voi nopeasti arvioida työn sopivuutta itselle (työtehtävien ja vaatimusten selkeä kuvaus)</a:t>
            </a:r>
          </a:p>
          <a:p>
            <a:pPr lvl="0"/>
            <a:r>
              <a:rPr lang="fi-FI" dirty="0"/>
              <a:t>Haluaa heti tietoa työn tekemiseen liittyvistä käytännön asioista</a:t>
            </a:r>
          </a:p>
          <a:p>
            <a:pPr lvl="0"/>
            <a:r>
              <a:rPr lang="fi-FI" dirty="0"/>
              <a:t>Arvostaa selkeää ja nopeaa rekrytointiprosessia</a:t>
            </a:r>
          </a:p>
          <a:p>
            <a:pPr lvl="0"/>
            <a:r>
              <a:rPr lang="fi-FI" dirty="0"/>
              <a:t>Suhtautuu työpaikkailmoituksiin kriittisesti: ärsyyntyy puuttuvista tiedoista tai virheistä</a:t>
            </a:r>
          </a:p>
          <a:p>
            <a:pPr lvl="0"/>
            <a:r>
              <a:rPr lang="fi-FI" dirty="0"/>
              <a:t>Ärsyyntyy kovilta tuntuvista vaatimuksista työnhakijaa kohtaan suhteessa työnkuvaan</a:t>
            </a:r>
          </a:p>
        </p:txBody>
      </p:sp>
    </p:spTree>
    <p:extLst>
      <p:ext uri="{BB962C8B-B14F-4D97-AF65-F5344CB8AC3E}">
        <p14:creationId xmlns:p14="http://schemas.microsoft.com/office/powerpoint/2010/main" val="41575796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Umma_vinopalkki_0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0" name="Rectangle 15">
            <a:extLst>
              <a:ext uri="{FF2B5EF4-FFF2-40B4-BE49-F238E27FC236}">
                <a16:creationId xmlns:a16="http://schemas.microsoft.com/office/drawing/2014/main" id="{7B9D60B0-4A3E-D946-9D93-C884CB0C53FA}"/>
              </a:ext>
            </a:extLst>
          </p:cNvPr>
          <p:cNvSpPr/>
          <p:nvPr userDrawn="1"/>
        </p:nvSpPr>
        <p:spPr>
          <a:xfrm flipH="1">
            <a:off x="0" y="10399"/>
            <a:ext cx="6059390" cy="6847601"/>
          </a:xfrm>
          <a:custGeom>
            <a:avLst/>
            <a:gdLst>
              <a:gd name="connsiteX0" fmla="*/ 0 w 4248175"/>
              <a:gd name="connsiteY0" fmla="*/ 0 h 6914548"/>
              <a:gd name="connsiteX1" fmla="*/ 4248175 w 4248175"/>
              <a:gd name="connsiteY1" fmla="*/ 0 h 6914548"/>
              <a:gd name="connsiteX2" fmla="*/ 4248175 w 4248175"/>
              <a:gd name="connsiteY2" fmla="*/ 6914548 h 6914548"/>
              <a:gd name="connsiteX3" fmla="*/ 0 w 4248175"/>
              <a:gd name="connsiteY3" fmla="*/ 6914548 h 6914548"/>
              <a:gd name="connsiteX4" fmla="*/ 0 w 4248175"/>
              <a:gd name="connsiteY4" fmla="*/ 0 h 6914548"/>
              <a:gd name="connsiteX0" fmla="*/ 0 w 6059390"/>
              <a:gd name="connsiteY0" fmla="*/ 0 h 6914548"/>
              <a:gd name="connsiteX1" fmla="*/ 6059390 w 6059390"/>
              <a:gd name="connsiteY1" fmla="*/ 0 h 6914548"/>
              <a:gd name="connsiteX2" fmla="*/ 6059390 w 6059390"/>
              <a:gd name="connsiteY2" fmla="*/ 6914548 h 6914548"/>
              <a:gd name="connsiteX3" fmla="*/ 1811215 w 6059390"/>
              <a:gd name="connsiteY3" fmla="*/ 6914548 h 6914548"/>
              <a:gd name="connsiteX4" fmla="*/ 0 w 6059390"/>
              <a:gd name="connsiteY4" fmla="*/ 0 h 6914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9390" h="6914548">
                <a:moveTo>
                  <a:pt x="0" y="0"/>
                </a:moveTo>
                <a:lnTo>
                  <a:pt x="6059390" y="0"/>
                </a:lnTo>
                <a:lnTo>
                  <a:pt x="6059390" y="6914548"/>
                </a:lnTo>
                <a:lnTo>
                  <a:pt x="1811215" y="6914548"/>
                </a:lnTo>
                <a:lnTo>
                  <a:pt x="0" y="0"/>
                </a:lnTo>
                <a:close/>
              </a:path>
            </a:pathLst>
          </a:custGeom>
          <a:gradFill flip="none" rotWithShape="1">
            <a:gsLst>
              <a:gs pos="0">
                <a:schemeClr val="bg2">
                  <a:lumMod val="10000"/>
                  <a:alpha val="55000"/>
                </a:schemeClr>
              </a:gs>
              <a:gs pos="99000">
                <a:schemeClr val="bg2">
                  <a:lumMod val="10000"/>
                  <a:alpha val="67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3" name="Straight Connector 2">
            <a:extLst>
              <a:ext uri="{FF2B5EF4-FFF2-40B4-BE49-F238E27FC236}">
                <a16:creationId xmlns:a16="http://schemas.microsoft.com/office/drawing/2014/main" id="{46D1A7D3-AA2E-714F-88D4-EB5D116D36C6}"/>
              </a:ext>
            </a:extLst>
          </p:cNvPr>
          <p:cNvCxnSpPr>
            <a:cxnSpLocks/>
          </p:cNvCxnSpPr>
          <p:nvPr userDrawn="1"/>
        </p:nvCxnSpPr>
        <p:spPr>
          <a:xfrm flipV="1">
            <a:off x="360537" y="0"/>
            <a:ext cx="794" cy="948679"/>
          </a:xfrm>
          <a:prstGeom prst="line">
            <a:avLst/>
          </a:prstGeom>
          <a:ln w="31750">
            <a:solidFill>
              <a:srgbClr val="55B131"/>
            </a:solidFill>
          </a:ln>
        </p:spPr>
        <p:style>
          <a:lnRef idx="1">
            <a:schemeClr val="accent1"/>
          </a:lnRef>
          <a:fillRef idx="0">
            <a:schemeClr val="accent1"/>
          </a:fillRef>
          <a:effectRef idx="0">
            <a:schemeClr val="accent1"/>
          </a:effectRef>
          <a:fontRef idx="minor">
            <a:schemeClr val="tx1"/>
          </a:fontRef>
        </p:style>
      </p:cxnSp>
      <p:sp>
        <p:nvSpPr>
          <p:cNvPr id="4" name="Text Placeholder 11">
            <a:extLst>
              <a:ext uri="{FF2B5EF4-FFF2-40B4-BE49-F238E27FC236}">
                <a16:creationId xmlns:a16="http://schemas.microsoft.com/office/drawing/2014/main" id="{8A3B952B-F3A9-3746-8BCC-C2A4E76578A4}"/>
              </a:ext>
            </a:extLst>
          </p:cNvPr>
          <p:cNvSpPr>
            <a:spLocks noGrp="1"/>
          </p:cNvSpPr>
          <p:nvPr>
            <p:ph type="body" sz="quarter" idx="10" hasCustomPrompt="1"/>
          </p:nvPr>
        </p:nvSpPr>
        <p:spPr>
          <a:xfrm>
            <a:off x="449171" y="635755"/>
            <a:ext cx="4844448" cy="406729"/>
          </a:xfrm>
          <a:prstGeom prst="rect">
            <a:avLst/>
          </a:prstGeom>
        </p:spPr>
        <p:txBody>
          <a:bodyPr/>
          <a:lstStyle>
            <a:lvl1pPr marL="0" indent="0">
              <a:buNone/>
              <a:defRPr sz="2200">
                <a:solidFill>
                  <a:srgbClr val="55B130"/>
                </a:solidFill>
              </a:defRPr>
            </a:lvl1pPr>
          </a:lstStyle>
          <a:p>
            <a:pPr lvl="0"/>
            <a:r>
              <a:rPr lang="fi-FI" dirty="0"/>
              <a:t>PÄÄOTSIKKO TÄHÄN</a:t>
            </a:r>
          </a:p>
        </p:txBody>
      </p:sp>
      <p:sp>
        <p:nvSpPr>
          <p:cNvPr id="5" name="Text Placeholder 2">
            <a:extLst>
              <a:ext uri="{FF2B5EF4-FFF2-40B4-BE49-F238E27FC236}">
                <a16:creationId xmlns:a16="http://schemas.microsoft.com/office/drawing/2014/main" id="{A01F3D4C-D360-224E-9898-DBDE11C1FC9B}"/>
              </a:ext>
            </a:extLst>
          </p:cNvPr>
          <p:cNvSpPr>
            <a:spLocks noGrp="1"/>
          </p:cNvSpPr>
          <p:nvPr>
            <p:ph type="body" sz="quarter" idx="11" hasCustomPrompt="1"/>
          </p:nvPr>
        </p:nvSpPr>
        <p:spPr>
          <a:xfrm>
            <a:off x="449170" y="1042484"/>
            <a:ext cx="6480000" cy="1016975"/>
          </a:xfrm>
          <a:prstGeom prst="rect">
            <a:avLst/>
          </a:prstGeom>
        </p:spPr>
        <p:txBody>
          <a:bodyPr/>
          <a:lstStyle>
            <a:lvl1pPr marL="0" indent="0">
              <a:buNone/>
              <a:defRPr sz="2800" b="0">
                <a:solidFill>
                  <a:schemeClr val="bg1">
                    <a:lumMod val="95000"/>
                  </a:schemeClr>
                </a:solidFill>
              </a:defRPr>
            </a:lvl1pPr>
          </a:lstStyle>
          <a:p>
            <a:pPr lvl="0"/>
            <a:r>
              <a:rPr lang="fi-FI" dirty="0"/>
              <a:t>Alaotsikko tulee tähän</a:t>
            </a:r>
          </a:p>
        </p:txBody>
      </p:sp>
      <p:sp>
        <p:nvSpPr>
          <p:cNvPr id="156" name="Text Placeholder 27">
            <a:extLst>
              <a:ext uri="{FF2B5EF4-FFF2-40B4-BE49-F238E27FC236}">
                <a16:creationId xmlns:a16="http://schemas.microsoft.com/office/drawing/2014/main" id="{986F2E40-C8DB-3B4D-8B39-1BA32515DC74}"/>
              </a:ext>
            </a:extLst>
          </p:cNvPr>
          <p:cNvSpPr>
            <a:spLocks noGrp="1"/>
          </p:cNvSpPr>
          <p:nvPr>
            <p:ph type="body" sz="quarter" idx="16" hasCustomPrompt="1"/>
          </p:nvPr>
        </p:nvSpPr>
        <p:spPr>
          <a:xfrm>
            <a:off x="1074388" y="2059732"/>
            <a:ext cx="2833816" cy="331164"/>
          </a:xfrm>
          <a:prstGeom prst="rect">
            <a:avLst/>
          </a:prstGeom>
        </p:spPr>
        <p:txBody>
          <a:bodyPr/>
          <a:lstStyle>
            <a:lvl1pPr marL="0" indent="0" algn="ctr">
              <a:buNone/>
              <a:defRPr sz="1800" b="1">
                <a:solidFill>
                  <a:schemeClr val="bg1">
                    <a:lumMod val="95000"/>
                  </a:schemeClr>
                </a:solidFill>
              </a:defRPr>
            </a:lvl1pPr>
          </a:lstStyle>
          <a:p>
            <a:pPr lvl="0"/>
            <a:r>
              <a:rPr lang="fi-FI" dirty="0"/>
              <a:t>AKTIIVISET</a:t>
            </a:r>
          </a:p>
        </p:txBody>
      </p:sp>
      <p:sp>
        <p:nvSpPr>
          <p:cNvPr id="157" name="Text Placeholder 33">
            <a:extLst>
              <a:ext uri="{FF2B5EF4-FFF2-40B4-BE49-F238E27FC236}">
                <a16:creationId xmlns:a16="http://schemas.microsoft.com/office/drawing/2014/main" id="{A17ED015-466D-8548-A5C5-41BBF1072255}"/>
              </a:ext>
            </a:extLst>
          </p:cNvPr>
          <p:cNvSpPr>
            <a:spLocks noGrp="1"/>
          </p:cNvSpPr>
          <p:nvPr>
            <p:ph type="body" sz="quarter" idx="17" hasCustomPrompt="1"/>
          </p:nvPr>
        </p:nvSpPr>
        <p:spPr>
          <a:xfrm>
            <a:off x="449171" y="2574944"/>
            <a:ext cx="3942720" cy="3922838"/>
          </a:xfrm>
          <a:prstGeom prst="rect">
            <a:avLst/>
          </a:prstGeom>
        </p:spPr>
        <p:txBody>
          <a:bodyPr/>
          <a:lstStyle>
            <a:lvl1pPr marL="171450" indent="-171450">
              <a:buFont typeface="Arial" panose="020B0604020202020204" pitchFamily="34" charset="0"/>
              <a:buChar char="•"/>
              <a:defRPr sz="1400">
                <a:solidFill>
                  <a:schemeClr val="bg1">
                    <a:lumMod val="95000"/>
                  </a:schemeClr>
                </a:solidFill>
              </a:defRPr>
            </a:lvl1pPr>
          </a:lstStyle>
          <a:p>
            <a:pPr lvl="0"/>
            <a:r>
              <a:rPr lang="fi-FI" dirty="0"/>
              <a:t>Kiinnittää huomiota ilmoituksen sisältöön</a:t>
            </a:r>
          </a:p>
          <a:p>
            <a:pPr lvl="0"/>
            <a:r>
              <a:rPr lang="fi-FI" dirty="0"/>
              <a:t>Arvostaa ytimekäsitä työpaikkailmoitusta, jonka perusteella voi nopeasti arvioida työn sopivuutta itselle (työtehtävien ja vaatimusten selkeä kuvaus)</a:t>
            </a:r>
          </a:p>
          <a:p>
            <a:pPr lvl="0"/>
            <a:r>
              <a:rPr lang="fi-FI" dirty="0"/>
              <a:t>Haluaa heti tietoa työn tekemiseen liittyvistä käytännön asioista</a:t>
            </a:r>
          </a:p>
          <a:p>
            <a:pPr lvl="0"/>
            <a:r>
              <a:rPr lang="fi-FI" dirty="0"/>
              <a:t>Arvostaa selkeää ja nopeaa rekrytointiprosessia</a:t>
            </a:r>
          </a:p>
          <a:p>
            <a:pPr lvl="0"/>
            <a:r>
              <a:rPr lang="fi-FI" dirty="0"/>
              <a:t>Suhtautuu työpaikkailmoituksiin kriittisesti: ärsyyntyy puuttuvista tiedoista tai virheistä</a:t>
            </a:r>
          </a:p>
          <a:p>
            <a:pPr lvl="0"/>
            <a:r>
              <a:rPr lang="fi-FI" dirty="0"/>
              <a:t>Ärsyyntyy kovilta tuntuvista vaatimuksista työnhakijaa kohtaan suhteessa työnkuvaan</a:t>
            </a:r>
          </a:p>
        </p:txBody>
      </p:sp>
    </p:spTree>
    <p:extLst>
      <p:ext uri="{BB962C8B-B14F-4D97-AF65-F5344CB8AC3E}">
        <p14:creationId xmlns:p14="http://schemas.microsoft.com/office/powerpoint/2010/main" val="1238928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umma_teksti_01">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6D1A7D3-AA2E-714F-88D4-EB5D116D36C6}"/>
              </a:ext>
            </a:extLst>
          </p:cNvPr>
          <p:cNvCxnSpPr>
            <a:cxnSpLocks/>
          </p:cNvCxnSpPr>
          <p:nvPr userDrawn="1"/>
        </p:nvCxnSpPr>
        <p:spPr>
          <a:xfrm flipV="1">
            <a:off x="360537" y="0"/>
            <a:ext cx="794" cy="948679"/>
          </a:xfrm>
          <a:prstGeom prst="line">
            <a:avLst/>
          </a:prstGeom>
          <a:ln w="31750">
            <a:solidFill>
              <a:srgbClr val="55B131"/>
            </a:solidFill>
          </a:ln>
        </p:spPr>
        <p:style>
          <a:lnRef idx="1">
            <a:schemeClr val="accent1"/>
          </a:lnRef>
          <a:fillRef idx="0">
            <a:schemeClr val="accent1"/>
          </a:fillRef>
          <a:effectRef idx="0">
            <a:schemeClr val="accent1"/>
          </a:effectRef>
          <a:fontRef idx="minor">
            <a:schemeClr val="tx1"/>
          </a:fontRef>
        </p:style>
      </p:cxnSp>
      <p:sp>
        <p:nvSpPr>
          <p:cNvPr id="4" name="Text Placeholder 11">
            <a:extLst>
              <a:ext uri="{FF2B5EF4-FFF2-40B4-BE49-F238E27FC236}">
                <a16:creationId xmlns:a16="http://schemas.microsoft.com/office/drawing/2014/main" id="{8A3B952B-F3A9-3746-8BCC-C2A4E76578A4}"/>
              </a:ext>
            </a:extLst>
          </p:cNvPr>
          <p:cNvSpPr>
            <a:spLocks noGrp="1"/>
          </p:cNvSpPr>
          <p:nvPr>
            <p:ph type="body" sz="quarter" idx="10" hasCustomPrompt="1"/>
          </p:nvPr>
        </p:nvSpPr>
        <p:spPr>
          <a:xfrm>
            <a:off x="449171" y="635755"/>
            <a:ext cx="4844448" cy="406729"/>
          </a:xfrm>
          <a:prstGeom prst="rect">
            <a:avLst/>
          </a:prstGeom>
        </p:spPr>
        <p:txBody>
          <a:bodyPr/>
          <a:lstStyle>
            <a:lvl1pPr marL="0" indent="0">
              <a:buNone/>
              <a:defRPr sz="2200">
                <a:solidFill>
                  <a:srgbClr val="55B130"/>
                </a:solidFill>
              </a:defRPr>
            </a:lvl1pPr>
          </a:lstStyle>
          <a:p>
            <a:pPr lvl="0"/>
            <a:r>
              <a:rPr lang="fi-FI" dirty="0"/>
              <a:t>PÄÄOTSIKKO TÄHÄN</a:t>
            </a:r>
          </a:p>
        </p:txBody>
      </p:sp>
      <p:sp>
        <p:nvSpPr>
          <p:cNvPr id="5" name="Text Placeholder 2">
            <a:extLst>
              <a:ext uri="{FF2B5EF4-FFF2-40B4-BE49-F238E27FC236}">
                <a16:creationId xmlns:a16="http://schemas.microsoft.com/office/drawing/2014/main" id="{A01F3D4C-D360-224E-9898-DBDE11C1FC9B}"/>
              </a:ext>
            </a:extLst>
          </p:cNvPr>
          <p:cNvSpPr>
            <a:spLocks noGrp="1"/>
          </p:cNvSpPr>
          <p:nvPr>
            <p:ph type="body" sz="quarter" idx="11" hasCustomPrompt="1"/>
          </p:nvPr>
        </p:nvSpPr>
        <p:spPr>
          <a:xfrm>
            <a:off x="449171" y="1042484"/>
            <a:ext cx="6480000" cy="951433"/>
          </a:xfrm>
          <a:prstGeom prst="rect">
            <a:avLst/>
          </a:prstGeom>
        </p:spPr>
        <p:txBody>
          <a:bodyPr/>
          <a:lstStyle>
            <a:lvl1pPr marL="0" indent="0">
              <a:buNone/>
              <a:defRPr sz="2800" b="0">
                <a:solidFill>
                  <a:schemeClr val="bg1">
                    <a:lumMod val="95000"/>
                  </a:schemeClr>
                </a:solidFill>
              </a:defRPr>
            </a:lvl1pPr>
          </a:lstStyle>
          <a:p>
            <a:pPr lvl="0"/>
            <a:r>
              <a:rPr lang="fi-FI" dirty="0"/>
              <a:t>Alaotsikko tulee tähän</a:t>
            </a:r>
          </a:p>
        </p:txBody>
      </p:sp>
      <p:sp>
        <p:nvSpPr>
          <p:cNvPr id="13" name="Rounded Rectangle 12">
            <a:extLst>
              <a:ext uri="{FF2B5EF4-FFF2-40B4-BE49-F238E27FC236}">
                <a16:creationId xmlns:a16="http://schemas.microsoft.com/office/drawing/2014/main" id="{9A9288EB-5E4D-044B-8CE8-9FF18A69C7FF}"/>
              </a:ext>
            </a:extLst>
          </p:cNvPr>
          <p:cNvSpPr/>
          <p:nvPr/>
        </p:nvSpPr>
        <p:spPr>
          <a:xfrm>
            <a:off x="360537" y="5538266"/>
            <a:ext cx="11275860" cy="574904"/>
          </a:xfrm>
          <a:prstGeom prst="roundRect">
            <a:avLst/>
          </a:prstGeom>
          <a:solidFill>
            <a:schemeClr val="bg2">
              <a:alpha val="5000"/>
            </a:schemeClr>
          </a:solidFill>
          <a:ln w="31750">
            <a:solidFill>
              <a:schemeClr val="tx1">
                <a:lumMod val="10000"/>
                <a:lumOff val="90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8" name="Straight Connector 17">
            <a:extLst>
              <a:ext uri="{FF2B5EF4-FFF2-40B4-BE49-F238E27FC236}">
                <a16:creationId xmlns:a16="http://schemas.microsoft.com/office/drawing/2014/main" id="{06C36BAD-0E21-9F40-9C60-EB4B3D015389}"/>
              </a:ext>
            </a:extLst>
          </p:cNvPr>
          <p:cNvCxnSpPr>
            <a:cxnSpLocks/>
          </p:cNvCxnSpPr>
          <p:nvPr userDrawn="1"/>
        </p:nvCxnSpPr>
        <p:spPr>
          <a:xfrm flipV="1">
            <a:off x="1069331" y="3124043"/>
            <a:ext cx="0" cy="1412064"/>
          </a:xfrm>
          <a:prstGeom prst="line">
            <a:avLst/>
          </a:prstGeom>
          <a:ln w="31750">
            <a:solidFill>
              <a:srgbClr val="55B131"/>
            </a:solidFill>
          </a:ln>
        </p:spPr>
        <p:style>
          <a:lnRef idx="1">
            <a:schemeClr val="accent1"/>
          </a:lnRef>
          <a:fillRef idx="0">
            <a:schemeClr val="accent1"/>
          </a:fillRef>
          <a:effectRef idx="0">
            <a:schemeClr val="accent1"/>
          </a:effectRef>
          <a:fontRef idx="minor">
            <a:schemeClr val="tx1"/>
          </a:fontRef>
        </p:style>
      </p:cxnSp>
      <p:sp>
        <p:nvSpPr>
          <p:cNvPr id="19" name="Down Arrow 18">
            <a:extLst>
              <a:ext uri="{FF2B5EF4-FFF2-40B4-BE49-F238E27FC236}">
                <a16:creationId xmlns:a16="http://schemas.microsoft.com/office/drawing/2014/main" id="{A8399054-9677-B944-8849-61BDED282B60}"/>
              </a:ext>
            </a:extLst>
          </p:cNvPr>
          <p:cNvSpPr/>
          <p:nvPr userDrawn="1"/>
        </p:nvSpPr>
        <p:spPr>
          <a:xfrm>
            <a:off x="5544319" y="4641344"/>
            <a:ext cx="1008112" cy="754053"/>
          </a:xfrm>
          <a:prstGeom prst="downArrow">
            <a:avLst>
              <a:gd name="adj1" fmla="val 50000"/>
              <a:gd name="adj2" fmla="val 50000"/>
            </a:avLst>
          </a:prstGeom>
          <a:solidFill>
            <a:schemeClr val="bg2">
              <a:alpha val="5000"/>
            </a:schemeClr>
          </a:solidFill>
          <a:ln w="28575">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0" name="Text Placeholder 11">
            <a:extLst>
              <a:ext uri="{FF2B5EF4-FFF2-40B4-BE49-F238E27FC236}">
                <a16:creationId xmlns:a16="http://schemas.microsoft.com/office/drawing/2014/main" id="{6618F4FA-E4B2-5E41-9DE8-F850BEB2DF6E}"/>
              </a:ext>
            </a:extLst>
          </p:cNvPr>
          <p:cNvSpPr>
            <a:spLocks noGrp="1"/>
          </p:cNvSpPr>
          <p:nvPr>
            <p:ph type="body" sz="quarter" idx="12" hasCustomPrompt="1"/>
          </p:nvPr>
        </p:nvSpPr>
        <p:spPr>
          <a:xfrm>
            <a:off x="367187" y="6382063"/>
            <a:ext cx="8483074" cy="278229"/>
          </a:xfrm>
          <a:prstGeom prst="rect">
            <a:avLst/>
          </a:prstGeom>
        </p:spPr>
        <p:txBody>
          <a:bodyPr/>
          <a:lstStyle>
            <a:lvl1pPr marL="0" indent="0">
              <a:buNone/>
              <a:defRPr sz="1200" i="1">
                <a:solidFill>
                  <a:schemeClr val="bg1">
                    <a:lumMod val="95000"/>
                  </a:schemeClr>
                </a:solidFill>
                <a:latin typeface="Century Gothic" panose="020B0502020202020204" pitchFamily="34" charset="0"/>
              </a:defRPr>
            </a:lvl1pPr>
          </a:lstStyle>
          <a:p>
            <a:pPr lvl="0"/>
            <a:r>
              <a:rPr lang="fi-FI" dirty="0"/>
              <a:t>Lähde: </a:t>
            </a:r>
            <a:r>
              <a:rPr lang="fi-FI" dirty="0" err="1"/>
              <a:t>universumglobal.com</a:t>
            </a:r>
            <a:r>
              <a:rPr lang="fi-FI" dirty="0"/>
              <a:t>/</a:t>
            </a:r>
            <a:r>
              <a:rPr lang="fi-FI" dirty="0" err="1"/>
              <a:t>fi</a:t>
            </a:r>
            <a:r>
              <a:rPr lang="fi-FI" dirty="0"/>
              <a:t>/2017/03/employer-branding-ja-kuusi-trendia-vuodelle-2017/</a:t>
            </a:r>
          </a:p>
        </p:txBody>
      </p:sp>
      <p:sp>
        <p:nvSpPr>
          <p:cNvPr id="21" name="Text Placeholder 11">
            <a:extLst>
              <a:ext uri="{FF2B5EF4-FFF2-40B4-BE49-F238E27FC236}">
                <a16:creationId xmlns:a16="http://schemas.microsoft.com/office/drawing/2014/main" id="{72C60AAE-58E4-8145-AC91-1F18469C51D0}"/>
              </a:ext>
            </a:extLst>
          </p:cNvPr>
          <p:cNvSpPr>
            <a:spLocks noGrp="1"/>
          </p:cNvSpPr>
          <p:nvPr>
            <p:ph type="body" sz="quarter" idx="13" hasCustomPrompt="1"/>
          </p:nvPr>
        </p:nvSpPr>
        <p:spPr>
          <a:xfrm>
            <a:off x="555603" y="5713300"/>
            <a:ext cx="3062739" cy="277718"/>
          </a:xfrm>
          <a:prstGeom prst="rect">
            <a:avLst/>
          </a:prstGeom>
        </p:spPr>
        <p:txBody>
          <a:bodyPr/>
          <a:lstStyle>
            <a:lvl1pPr marL="0" indent="0" algn="ctr">
              <a:buNone/>
              <a:defRPr sz="1400" i="0">
                <a:solidFill>
                  <a:schemeClr val="bg1">
                    <a:lumMod val="95000"/>
                  </a:schemeClr>
                </a:solidFill>
                <a:latin typeface="Century Gothic" panose="020B0502020202020204" pitchFamily="34" charset="0"/>
              </a:defRPr>
            </a:lvl1pPr>
          </a:lstStyle>
          <a:p>
            <a:pPr lvl="0"/>
            <a:r>
              <a:rPr lang="fi-FI" dirty="0"/>
              <a:t>Houkuttele tulevaisuuden osaajia</a:t>
            </a:r>
          </a:p>
        </p:txBody>
      </p:sp>
      <p:sp>
        <p:nvSpPr>
          <p:cNvPr id="22" name="Text Placeholder 11">
            <a:extLst>
              <a:ext uri="{FF2B5EF4-FFF2-40B4-BE49-F238E27FC236}">
                <a16:creationId xmlns:a16="http://schemas.microsoft.com/office/drawing/2014/main" id="{C500A744-5067-F24C-93C3-16B131EB45C1}"/>
              </a:ext>
            </a:extLst>
          </p:cNvPr>
          <p:cNvSpPr>
            <a:spLocks noGrp="1"/>
          </p:cNvSpPr>
          <p:nvPr>
            <p:ph type="body" sz="quarter" idx="14" hasCustomPrompt="1"/>
          </p:nvPr>
        </p:nvSpPr>
        <p:spPr>
          <a:xfrm>
            <a:off x="3850479" y="5713300"/>
            <a:ext cx="3062739" cy="277718"/>
          </a:xfrm>
          <a:prstGeom prst="rect">
            <a:avLst/>
          </a:prstGeom>
        </p:spPr>
        <p:txBody>
          <a:bodyPr/>
          <a:lstStyle>
            <a:lvl1pPr marL="0" indent="0" algn="ctr">
              <a:buNone/>
              <a:defRPr sz="1400" i="0">
                <a:solidFill>
                  <a:schemeClr val="bg1">
                    <a:lumMod val="95000"/>
                  </a:schemeClr>
                </a:solidFill>
                <a:latin typeface="Century Gothic" panose="020B0502020202020204" pitchFamily="34" charset="0"/>
              </a:defRPr>
            </a:lvl1pPr>
          </a:lstStyle>
          <a:p>
            <a:pPr lvl="0"/>
            <a:r>
              <a:rPr lang="fi-FI" dirty="0"/>
              <a:t>Säästä rahaa vahvalla imagolla</a:t>
            </a:r>
          </a:p>
        </p:txBody>
      </p:sp>
      <p:sp>
        <p:nvSpPr>
          <p:cNvPr id="23" name="Text Placeholder 11">
            <a:extLst>
              <a:ext uri="{FF2B5EF4-FFF2-40B4-BE49-F238E27FC236}">
                <a16:creationId xmlns:a16="http://schemas.microsoft.com/office/drawing/2014/main" id="{F464027D-0FA4-A347-920A-0879122C4FBA}"/>
              </a:ext>
            </a:extLst>
          </p:cNvPr>
          <p:cNvSpPr>
            <a:spLocks noGrp="1"/>
          </p:cNvSpPr>
          <p:nvPr>
            <p:ph type="body" sz="quarter" idx="15" hasCustomPrompt="1"/>
          </p:nvPr>
        </p:nvSpPr>
        <p:spPr>
          <a:xfrm>
            <a:off x="6913218" y="5713300"/>
            <a:ext cx="2428490" cy="297478"/>
          </a:xfrm>
          <a:prstGeom prst="rect">
            <a:avLst/>
          </a:prstGeom>
        </p:spPr>
        <p:txBody>
          <a:bodyPr/>
          <a:lstStyle>
            <a:lvl1pPr marL="0" indent="0" algn="ctr">
              <a:buNone/>
              <a:defRPr sz="1400" i="0">
                <a:solidFill>
                  <a:schemeClr val="bg1">
                    <a:lumMod val="95000"/>
                  </a:schemeClr>
                </a:solidFill>
                <a:latin typeface="Century Gothic" panose="020B0502020202020204" pitchFamily="34" charset="0"/>
              </a:defRPr>
            </a:lvl1pPr>
          </a:lstStyle>
          <a:p>
            <a:pPr lvl="0"/>
            <a:r>
              <a:rPr lang="fi-FI" dirty="0"/>
              <a:t>Vähennä vaihtuvuutta</a:t>
            </a:r>
          </a:p>
        </p:txBody>
      </p:sp>
      <p:sp>
        <p:nvSpPr>
          <p:cNvPr id="24" name="Text Placeholder 11">
            <a:extLst>
              <a:ext uri="{FF2B5EF4-FFF2-40B4-BE49-F238E27FC236}">
                <a16:creationId xmlns:a16="http://schemas.microsoft.com/office/drawing/2014/main" id="{5FC64DD5-083C-FC4E-8232-8244E2AFB9D1}"/>
              </a:ext>
            </a:extLst>
          </p:cNvPr>
          <p:cNvSpPr>
            <a:spLocks noGrp="1"/>
          </p:cNvSpPr>
          <p:nvPr>
            <p:ph type="body" sz="quarter" idx="16" hasCustomPrompt="1"/>
          </p:nvPr>
        </p:nvSpPr>
        <p:spPr>
          <a:xfrm>
            <a:off x="9242854" y="5718694"/>
            <a:ext cx="2393543" cy="297478"/>
          </a:xfrm>
          <a:prstGeom prst="rect">
            <a:avLst/>
          </a:prstGeom>
        </p:spPr>
        <p:txBody>
          <a:bodyPr/>
          <a:lstStyle>
            <a:lvl1pPr marL="0" indent="0" algn="ctr">
              <a:buNone/>
              <a:defRPr sz="1400" i="0">
                <a:solidFill>
                  <a:schemeClr val="bg1">
                    <a:lumMod val="95000"/>
                  </a:schemeClr>
                </a:solidFill>
                <a:latin typeface="Century Gothic" panose="020B0502020202020204" pitchFamily="34" charset="0"/>
              </a:defRPr>
            </a:lvl1pPr>
          </a:lstStyle>
          <a:p>
            <a:pPr lvl="0"/>
            <a:r>
              <a:rPr lang="fi-FI" dirty="0"/>
              <a:t>Erottaudu kilpailijoista</a:t>
            </a:r>
          </a:p>
        </p:txBody>
      </p:sp>
      <p:sp>
        <p:nvSpPr>
          <p:cNvPr id="26" name="Text Placeholder 25">
            <a:extLst>
              <a:ext uri="{FF2B5EF4-FFF2-40B4-BE49-F238E27FC236}">
                <a16:creationId xmlns:a16="http://schemas.microsoft.com/office/drawing/2014/main" id="{7AE63100-7115-AE49-A405-2E825B8B66A2}"/>
              </a:ext>
            </a:extLst>
          </p:cNvPr>
          <p:cNvSpPr>
            <a:spLocks noGrp="1"/>
          </p:cNvSpPr>
          <p:nvPr>
            <p:ph type="body" sz="quarter" idx="17" hasCustomPrompt="1"/>
          </p:nvPr>
        </p:nvSpPr>
        <p:spPr>
          <a:xfrm>
            <a:off x="454673" y="1993917"/>
            <a:ext cx="5511051" cy="861051"/>
          </a:xfrm>
          <a:prstGeom prst="rect">
            <a:avLst/>
          </a:prstGeom>
        </p:spPr>
        <p:txBody>
          <a:bodyPr/>
          <a:lstStyle>
            <a:lvl1pPr marL="0" indent="0">
              <a:lnSpc>
                <a:spcPct val="100000"/>
              </a:lnSpc>
              <a:buNone/>
              <a:defRPr sz="1400">
                <a:solidFill>
                  <a:schemeClr val="bg1">
                    <a:lumMod val="95000"/>
                  </a:schemeClr>
                </a:solidFill>
              </a:defRPr>
            </a:lvl1pPr>
          </a:lstStyle>
          <a:p>
            <a:pPr lvl="0"/>
            <a:r>
              <a:rPr lang="fi-FI" dirty="0"/>
              <a:t>Avainviestien </a:t>
            </a:r>
            <a:r>
              <a:rPr lang="fi-FI" dirty="0" err="1"/>
              <a:t>kirjastaminen</a:t>
            </a:r>
            <a:r>
              <a:rPr lang="fi-FI" dirty="0"/>
              <a:t>: Mikäli on aidosti yrityksen vahvuus työnantajaviestinnässä esimerkiksi vastuullisuus, esimiestyö, tuotteet.</a:t>
            </a:r>
          </a:p>
        </p:txBody>
      </p:sp>
      <p:sp>
        <p:nvSpPr>
          <p:cNvPr id="27" name="Text Placeholder 25">
            <a:extLst>
              <a:ext uri="{FF2B5EF4-FFF2-40B4-BE49-F238E27FC236}">
                <a16:creationId xmlns:a16="http://schemas.microsoft.com/office/drawing/2014/main" id="{456968B6-4573-6043-86D3-EED4CAAD45AF}"/>
              </a:ext>
            </a:extLst>
          </p:cNvPr>
          <p:cNvSpPr>
            <a:spLocks noGrp="1"/>
          </p:cNvSpPr>
          <p:nvPr>
            <p:ph type="body" sz="quarter" idx="18" hasCustomPrompt="1"/>
          </p:nvPr>
        </p:nvSpPr>
        <p:spPr>
          <a:xfrm>
            <a:off x="7248763" y="2486227"/>
            <a:ext cx="3760334" cy="2473320"/>
          </a:xfrm>
          <a:prstGeom prst="rect">
            <a:avLst/>
          </a:prstGeom>
        </p:spPr>
        <p:txBody>
          <a:bodyPr/>
          <a:lstStyle>
            <a:lvl1pPr marL="285750" indent="-285750">
              <a:lnSpc>
                <a:spcPct val="100000"/>
              </a:lnSpc>
              <a:buFont typeface="Arial" panose="020B0604020202020204" pitchFamily="34" charset="0"/>
              <a:buChar char="•"/>
              <a:defRPr sz="1400">
                <a:solidFill>
                  <a:schemeClr val="bg1">
                    <a:lumMod val="95000"/>
                  </a:schemeClr>
                </a:solidFill>
              </a:defRPr>
            </a:lvl1pPr>
          </a:lstStyle>
          <a:p>
            <a:pPr lvl="0"/>
            <a:r>
              <a:rPr lang="fi-FI" dirty="0"/>
              <a:t>Datalähtöinen päätöksenteko</a:t>
            </a:r>
          </a:p>
          <a:p>
            <a:pPr lvl="0"/>
            <a:r>
              <a:rPr lang="fi-FI" dirty="0"/>
              <a:t>Erottautumisen haaste</a:t>
            </a:r>
          </a:p>
          <a:p>
            <a:pPr lvl="0"/>
            <a:r>
              <a:rPr lang="fi-FI" dirty="0"/>
              <a:t>Videot</a:t>
            </a:r>
          </a:p>
          <a:p>
            <a:pPr lvl="0"/>
            <a:r>
              <a:rPr lang="fi-FI" dirty="0"/>
              <a:t>Tekoäly ja rekrytoinnin </a:t>
            </a:r>
            <a:r>
              <a:rPr lang="fi-FI" dirty="0" err="1"/>
              <a:t>automatisaatio</a:t>
            </a:r>
            <a:endParaRPr lang="fi-FI" dirty="0"/>
          </a:p>
          <a:p>
            <a:pPr lvl="0"/>
            <a:r>
              <a:rPr lang="fi-FI" dirty="0"/>
              <a:t>Työnantajalupauksen (EVP) strateginen ja pitkäjänteinen kehitys</a:t>
            </a:r>
          </a:p>
          <a:p>
            <a:pPr lvl="0"/>
            <a:r>
              <a:rPr lang="fi-FI" dirty="0"/>
              <a:t>Virtuaalinen ja lisätty todellisuus, </a:t>
            </a:r>
            <a:br>
              <a:rPr lang="fi-FI" dirty="0"/>
            </a:br>
            <a:r>
              <a:rPr lang="fi-FI" dirty="0"/>
              <a:t>VR ja AR</a:t>
            </a:r>
          </a:p>
        </p:txBody>
      </p:sp>
      <p:sp>
        <p:nvSpPr>
          <p:cNvPr id="28" name="Text Placeholder 25">
            <a:extLst>
              <a:ext uri="{FF2B5EF4-FFF2-40B4-BE49-F238E27FC236}">
                <a16:creationId xmlns:a16="http://schemas.microsoft.com/office/drawing/2014/main" id="{A68A07DD-95CF-D849-975D-6DE9D5523939}"/>
              </a:ext>
            </a:extLst>
          </p:cNvPr>
          <p:cNvSpPr>
            <a:spLocks noGrp="1"/>
          </p:cNvSpPr>
          <p:nvPr>
            <p:ph type="body" sz="quarter" idx="19" hasCustomPrompt="1"/>
          </p:nvPr>
        </p:nvSpPr>
        <p:spPr>
          <a:xfrm>
            <a:off x="1182901" y="3466201"/>
            <a:ext cx="4464137" cy="1190057"/>
          </a:xfrm>
          <a:prstGeom prst="rect">
            <a:avLst/>
          </a:prstGeom>
        </p:spPr>
        <p:txBody>
          <a:bodyPr/>
          <a:lstStyle>
            <a:lvl1pPr marL="0" indent="0">
              <a:lnSpc>
                <a:spcPct val="100000"/>
              </a:lnSpc>
              <a:buNone/>
              <a:defRPr sz="1400" i="1">
                <a:solidFill>
                  <a:schemeClr val="bg1">
                    <a:lumMod val="95000"/>
                  </a:schemeClr>
                </a:solidFill>
              </a:defRPr>
            </a:lvl1pPr>
          </a:lstStyle>
          <a:p>
            <a:pPr lvl="0"/>
            <a:r>
              <a:rPr lang="fi-FI" dirty="0"/>
              <a:t>Työnantajakuva syntyy työntekijöiden ja työnhakijoiden kokemuksia. Työnantajalupaus koostuu arvoista ja lupauksista jotka vaikuttavat positiivisella tavalla niin sisäisiin, kuin ulkoisiin sidosryhmiin.</a:t>
            </a:r>
          </a:p>
        </p:txBody>
      </p:sp>
      <p:sp>
        <p:nvSpPr>
          <p:cNvPr id="29" name="Text Placeholder 25">
            <a:extLst>
              <a:ext uri="{FF2B5EF4-FFF2-40B4-BE49-F238E27FC236}">
                <a16:creationId xmlns:a16="http://schemas.microsoft.com/office/drawing/2014/main" id="{6B8F6206-B30A-6E44-857B-F3E3E56A3B1F}"/>
              </a:ext>
            </a:extLst>
          </p:cNvPr>
          <p:cNvSpPr>
            <a:spLocks noGrp="1"/>
          </p:cNvSpPr>
          <p:nvPr>
            <p:ph type="body" sz="quarter" idx="20" hasCustomPrompt="1"/>
          </p:nvPr>
        </p:nvSpPr>
        <p:spPr>
          <a:xfrm>
            <a:off x="1182901" y="3046160"/>
            <a:ext cx="4464137" cy="369332"/>
          </a:xfrm>
          <a:prstGeom prst="rect">
            <a:avLst/>
          </a:prstGeom>
        </p:spPr>
        <p:txBody>
          <a:bodyPr/>
          <a:lstStyle>
            <a:lvl1pPr marL="0" indent="0">
              <a:lnSpc>
                <a:spcPct val="100000"/>
              </a:lnSpc>
              <a:buNone/>
              <a:defRPr sz="1800" b="1" i="1">
                <a:solidFill>
                  <a:schemeClr val="bg1">
                    <a:lumMod val="95000"/>
                  </a:schemeClr>
                </a:solidFill>
              </a:defRPr>
            </a:lvl1pPr>
          </a:lstStyle>
          <a:p>
            <a:pPr lvl="0"/>
            <a:r>
              <a:rPr lang="fi-FI" dirty="0"/>
              <a:t>Työnantajakuva ja -lupaus</a:t>
            </a:r>
          </a:p>
        </p:txBody>
      </p:sp>
      <p:sp>
        <p:nvSpPr>
          <p:cNvPr id="30" name="Text Placeholder 25">
            <a:extLst>
              <a:ext uri="{FF2B5EF4-FFF2-40B4-BE49-F238E27FC236}">
                <a16:creationId xmlns:a16="http://schemas.microsoft.com/office/drawing/2014/main" id="{F6787733-6BC6-4D42-9F0B-64BDC1D43372}"/>
              </a:ext>
            </a:extLst>
          </p:cNvPr>
          <p:cNvSpPr>
            <a:spLocks noGrp="1"/>
          </p:cNvSpPr>
          <p:nvPr>
            <p:ph type="body" sz="quarter" idx="21" hasCustomPrompt="1"/>
          </p:nvPr>
        </p:nvSpPr>
        <p:spPr>
          <a:xfrm>
            <a:off x="7248763" y="2045461"/>
            <a:ext cx="4464137" cy="369332"/>
          </a:xfrm>
          <a:prstGeom prst="rect">
            <a:avLst/>
          </a:prstGeom>
        </p:spPr>
        <p:txBody>
          <a:bodyPr/>
          <a:lstStyle>
            <a:lvl1pPr marL="0" indent="0">
              <a:lnSpc>
                <a:spcPct val="100000"/>
              </a:lnSpc>
              <a:buNone/>
              <a:defRPr sz="1800" b="1" i="0">
                <a:solidFill>
                  <a:schemeClr val="bg1">
                    <a:lumMod val="95000"/>
                  </a:schemeClr>
                </a:solidFill>
              </a:defRPr>
            </a:lvl1pPr>
          </a:lstStyle>
          <a:p>
            <a:pPr lvl="0"/>
            <a:r>
              <a:rPr lang="fi-FI" dirty="0"/>
              <a:t>Työnantajakuvan trendit</a:t>
            </a:r>
          </a:p>
        </p:txBody>
      </p:sp>
    </p:spTree>
    <p:extLst>
      <p:ext uri="{BB962C8B-B14F-4D97-AF65-F5344CB8AC3E}">
        <p14:creationId xmlns:p14="http://schemas.microsoft.com/office/powerpoint/2010/main" val="393910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umma_teksti_02">
    <p:spTree>
      <p:nvGrpSpPr>
        <p:cNvPr id="1" name=""/>
        <p:cNvGrpSpPr/>
        <p:nvPr/>
      </p:nvGrpSpPr>
      <p:grpSpPr>
        <a:xfrm>
          <a:off x="0" y="0"/>
          <a:ext cx="0" cy="0"/>
          <a:chOff x="0" y="0"/>
          <a:chExt cx="0" cy="0"/>
        </a:xfrm>
      </p:grpSpPr>
      <p:sp>
        <p:nvSpPr>
          <p:cNvPr id="38" name="Picture Placeholder 5">
            <a:extLst>
              <a:ext uri="{FF2B5EF4-FFF2-40B4-BE49-F238E27FC236}">
                <a16:creationId xmlns:a16="http://schemas.microsoft.com/office/drawing/2014/main" id="{1199EF20-9D22-9C44-8A7E-3E728553B806}"/>
              </a:ext>
            </a:extLst>
          </p:cNvPr>
          <p:cNvSpPr>
            <a:spLocks noGrp="1"/>
          </p:cNvSpPr>
          <p:nvPr>
            <p:ph type="pic" sz="quarter" idx="21" hasCustomPrompt="1"/>
          </p:nvPr>
        </p:nvSpPr>
        <p:spPr>
          <a:xfrm>
            <a:off x="10042718" y="3428392"/>
            <a:ext cx="1633537" cy="1445925"/>
          </a:xfrm>
          <a:prstGeom prst="rect">
            <a:avLst/>
          </a:prstGeom>
        </p:spPr>
        <p:txBody>
          <a:bodyPr/>
          <a:lstStyle>
            <a:lvl1pPr marL="0" indent="0" algn="ctr">
              <a:buNone/>
              <a:defRPr>
                <a:solidFill>
                  <a:schemeClr val="bg1">
                    <a:lumMod val="95000"/>
                  </a:schemeClr>
                </a:solidFill>
              </a:defRPr>
            </a:lvl1pPr>
          </a:lstStyle>
          <a:p>
            <a:r>
              <a:rPr lang="fi-FI" dirty="0"/>
              <a:t>Logo</a:t>
            </a:r>
          </a:p>
        </p:txBody>
      </p:sp>
      <p:sp>
        <p:nvSpPr>
          <p:cNvPr id="6" name="Picture Placeholder 5">
            <a:extLst>
              <a:ext uri="{FF2B5EF4-FFF2-40B4-BE49-F238E27FC236}">
                <a16:creationId xmlns:a16="http://schemas.microsoft.com/office/drawing/2014/main" id="{51ECAFF2-4D49-E545-A46F-26C720B738F8}"/>
              </a:ext>
            </a:extLst>
          </p:cNvPr>
          <p:cNvSpPr>
            <a:spLocks noGrp="1"/>
          </p:cNvSpPr>
          <p:nvPr>
            <p:ph type="pic" sz="quarter" idx="20" hasCustomPrompt="1"/>
          </p:nvPr>
        </p:nvSpPr>
        <p:spPr>
          <a:xfrm>
            <a:off x="8193136" y="3428392"/>
            <a:ext cx="1633537" cy="1445925"/>
          </a:xfrm>
          <a:prstGeom prst="rect">
            <a:avLst/>
          </a:prstGeom>
        </p:spPr>
        <p:txBody>
          <a:bodyPr/>
          <a:lstStyle>
            <a:lvl1pPr marL="0" indent="0" algn="ctr">
              <a:buNone/>
              <a:defRPr>
                <a:solidFill>
                  <a:schemeClr val="bg1">
                    <a:lumMod val="95000"/>
                  </a:schemeClr>
                </a:solidFill>
              </a:defRPr>
            </a:lvl1pPr>
          </a:lstStyle>
          <a:p>
            <a:r>
              <a:rPr lang="fi-FI" dirty="0"/>
              <a:t>Logo</a:t>
            </a:r>
          </a:p>
        </p:txBody>
      </p:sp>
      <p:cxnSp>
        <p:nvCxnSpPr>
          <p:cNvPr id="3" name="Straight Connector 2">
            <a:extLst>
              <a:ext uri="{FF2B5EF4-FFF2-40B4-BE49-F238E27FC236}">
                <a16:creationId xmlns:a16="http://schemas.microsoft.com/office/drawing/2014/main" id="{46D1A7D3-AA2E-714F-88D4-EB5D116D36C6}"/>
              </a:ext>
            </a:extLst>
          </p:cNvPr>
          <p:cNvCxnSpPr>
            <a:cxnSpLocks/>
          </p:cNvCxnSpPr>
          <p:nvPr userDrawn="1"/>
        </p:nvCxnSpPr>
        <p:spPr>
          <a:xfrm flipV="1">
            <a:off x="360537" y="0"/>
            <a:ext cx="794" cy="948679"/>
          </a:xfrm>
          <a:prstGeom prst="line">
            <a:avLst/>
          </a:prstGeom>
          <a:ln w="31750">
            <a:solidFill>
              <a:srgbClr val="55B131"/>
            </a:solidFill>
          </a:ln>
        </p:spPr>
        <p:style>
          <a:lnRef idx="1">
            <a:schemeClr val="accent1"/>
          </a:lnRef>
          <a:fillRef idx="0">
            <a:schemeClr val="accent1"/>
          </a:fillRef>
          <a:effectRef idx="0">
            <a:schemeClr val="accent1"/>
          </a:effectRef>
          <a:fontRef idx="minor">
            <a:schemeClr val="tx1"/>
          </a:fontRef>
        </p:style>
      </p:cxnSp>
      <p:sp>
        <p:nvSpPr>
          <p:cNvPr id="4" name="Text Placeholder 11">
            <a:extLst>
              <a:ext uri="{FF2B5EF4-FFF2-40B4-BE49-F238E27FC236}">
                <a16:creationId xmlns:a16="http://schemas.microsoft.com/office/drawing/2014/main" id="{8A3B952B-F3A9-3746-8BCC-C2A4E76578A4}"/>
              </a:ext>
            </a:extLst>
          </p:cNvPr>
          <p:cNvSpPr>
            <a:spLocks noGrp="1"/>
          </p:cNvSpPr>
          <p:nvPr>
            <p:ph type="body" sz="quarter" idx="10" hasCustomPrompt="1"/>
          </p:nvPr>
        </p:nvSpPr>
        <p:spPr>
          <a:xfrm>
            <a:off x="449171" y="635755"/>
            <a:ext cx="4844448" cy="406729"/>
          </a:xfrm>
          <a:prstGeom prst="rect">
            <a:avLst/>
          </a:prstGeom>
        </p:spPr>
        <p:txBody>
          <a:bodyPr/>
          <a:lstStyle>
            <a:lvl1pPr marL="0" indent="0">
              <a:buNone/>
              <a:defRPr sz="2200">
                <a:solidFill>
                  <a:srgbClr val="55B130"/>
                </a:solidFill>
              </a:defRPr>
            </a:lvl1pPr>
          </a:lstStyle>
          <a:p>
            <a:pPr lvl="0"/>
            <a:r>
              <a:rPr lang="fi-FI" dirty="0"/>
              <a:t>PÄÄOTSIKKO TÄHÄN</a:t>
            </a:r>
          </a:p>
        </p:txBody>
      </p:sp>
      <p:sp>
        <p:nvSpPr>
          <p:cNvPr id="5" name="Text Placeholder 2">
            <a:extLst>
              <a:ext uri="{FF2B5EF4-FFF2-40B4-BE49-F238E27FC236}">
                <a16:creationId xmlns:a16="http://schemas.microsoft.com/office/drawing/2014/main" id="{A01F3D4C-D360-224E-9898-DBDE11C1FC9B}"/>
              </a:ext>
            </a:extLst>
          </p:cNvPr>
          <p:cNvSpPr>
            <a:spLocks noGrp="1"/>
          </p:cNvSpPr>
          <p:nvPr>
            <p:ph type="body" sz="quarter" idx="11" hasCustomPrompt="1"/>
          </p:nvPr>
        </p:nvSpPr>
        <p:spPr>
          <a:xfrm>
            <a:off x="449171" y="1042485"/>
            <a:ext cx="6480000" cy="918724"/>
          </a:xfrm>
          <a:prstGeom prst="rect">
            <a:avLst/>
          </a:prstGeom>
        </p:spPr>
        <p:txBody>
          <a:bodyPr/>
          <a:lstStyle>
            <a:lvl1pPr marL="0" indent="0">
              <a:buNone/>
              <a:defRPr sz="2800" b="0">
                <a:solidFill>
                  <a:schemeClr val="bg1">
                    <a:lumMod val="95000"/>
                  </a:schemeClr>
                </a:solidFill>
              </a:defRPr>
            </a:lvl1pPr>
          </a:lstStyle>
          <a:p>
            <a:pPr lvl="0"/>
            <a:r>
              <a:rPr lang="fi-FI" dirty="0"/>
              <a:t>Alaotsikko tulee tähän</a:t>
            </a:r>
          </a:p>
        </p:txBody>
      </p:sp>
      <p:sp>
        <p:nvSpPr>
          <p:cNvPr id="13" name="Rounded Rectangle 12">
            <a:extLst>
              <a:ext uri="{FF2B5EF4-FFF2-40B4-BE49-F238E27FC236}">
                <a16:creationId xmlns:a16="http://schemas.microsoft.com/office/drawing/2014/main" id="{9A9288EB-5E4D-044B-8CE8-9FF18A69C7FF}"/>
              </a:ext>
            </a:extLst>
          </p:cNvPr>
          <p:cNvSpPr/>
          <p:nvPr/>
        </p:nvSpPr>
        <p:spPr>
          <a:xfrm>
            <a:off x="360537" y="5538266"/>
            <a:ext cx="11275860" cy="574904"/>
          </a:xfrm>
          <a:prstGeom prst="roundRect">
            <a:avLst/>
          </a:prstGeom>
          <a:solidFill>
            <a:schemeClr val="bg2">
              <a:alpha val="5000"/>
            </a:schemeClr>
          </a:solidFill>
          <a:ln w="31750">
            <a:solidFill>
              <a:schemeClr val="tx1">
                <a:lumMod val="10000"/>
                <a:lumOff val="90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Down Arrow 18">
            <a:extLst>
              <a:ext uri="{FF2B5EF4-FFF2-40B4-BE49-F238E27FC236}">
                <a16:creationId xmlns:a16="http://schemas.microsoft.com/office/drawing/2014/main" id="{A8399054-9677-B944-8849-61BDED282B60}"/>
              </a:ext>
            </a:extLst>
          </p:cNvPr>
          <p:cNvSpPr/>
          <p:nvPr userDrawn="1"/>
        </p:nvSpPr>
        <p:spPr>
          <a:xfrm>
            <a:off x="5544319" y="4641344"/>
            <a:ext cx="1008112" cy="754053"/>
          </a:xfrm>
          <a:prstGeom prst="downArrow">
            <a:avLst>
              <a:gd name="adj1" fmla="val 50000"/>
              <a:gd name="adj2" fmla="val 50000"/>
            </a:avLst>
          </a:prstGeom>
          <a:solidFill>
            <a:schemeClr val="bg2">
              <a:alpha val="5000"/>
            </a:schemeClr>
          </a:solidFill>
          <a:ln w="28575">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1" name="Text Placeholder 11">
            <a:extLst>
              <a:ext uri="{FF2B5EF4-FFF2-40B4-BE49-F238E27FC236}">
                <a16:creationId xmlns:a16="http://schemas.microsoft.com/office/drawing/2014/main" id="{72C60AAE-58E4-8145-AC91-1F18469C51D0}"/>
              </a:ext>
            </a:extLst>
          </p:cNvPr>
          <p:cNvSpPr>
            <a:spLocks noGrp="1"/>
          </p:cNvSpPr>
          <p:nvPr>
            <p:ph type="body" sz="quarter" idx="13" hasCustomPrompt="1"/>
          </p:nvPr>
        </p:nvSpPr>
        <p:spPr>
          <a:xfrm>
            <a:off x="555603" y="5713300"/>
            <a:ext cx="3062739" cy="277718"/>
          </a:xfrm>
          <a:prstGeom prst="rect">
            <a:avLst/>
          </a:prstGeom>
        </p:spPr>
        <p:txBody>
          <a:bodyPr/>
          <a:lstStyle>
            <a:lvl1pPr marL="0" indent="0" algn="ctr">
              <a:buNone/>
              <a:defRPr sz="1400" i="0">
                <a:solidFill>
                  <a:schemeClr val="bg1">
                    <a:lumMod val="95000"/>
                  </a:schemeClr>
                </a:solidFill>
                <a:latin typeface="Century Gothic" panose="020B0502020202020204" pitchFamily="34" charset="0"/>
              </a:defRPr>
            </a:lvl1pPr>
          </a:lstStyle>
          <a:p>
            <a:pPr lvl="0"/>
            <a:r>
              <a:rPr lang="fi-FI" dirty="0"/>
              <a:t>Houkuttele tulevaisuuden osaajia</a:t>
            </a:r>
          </a:p>
        </p:txBody>
      </p:sp>
      <p:sp>
        <p:nvSpPr>
          <p:cNvPr id="22" name="Text Placeholder 11">
            <a:extLst>
              <a:ext uri="{FF2B5EF4-FFF2-40B4-BE49-F238E27FC236}">
                <a16:creationId xmlns:a16="http://schemas.microsoft.com/office/drawing/2014/main" id="{C500A744-5067-F24C-93C3-16B131EB45C1}"/>
              </a:ext>
            </a:extLst>
          </p:cNvPr>
          <p:cNvSpPr>
            <a:spLocks noGrp="1"/>
          </p:cNvSpPr>
          <p:nvPr>
            <p:ph type="body" sz="quarter" idx="14" hasCustomPrompt="1"/>
          </p:nvPr>
        </p:nvSpPr>
        <p:spPr>
          <a:xfrm>
            <a:off x="3850479" y="5713300"/>
            <a:ext cx="3062739" cy="277718"/>
          </a:xfrm>
          <a:prstGeom prst="rect">
            <a:avLst/>
          </a:prstGeom>
        </p:spPr>
        <p:txBody>
          <a:bodyPr/>
          <a:lstStyle>
            <a:lvl1pPr marL="0" indent="0" algn="ctr">
              <a:buNone/>
              <a:defRPr sz="1400" i="0">
                <a:solidFill>
                  <a:schemeClr val="bg1">
                    <a:lumMod val="95000"/>
                  </a:schemeClr>
                </a:solidFill>
                <a:latin typeface="Century Gothic" panose="020B0502020202020204" pitchFamily="34" charset="0"/>
              </a:defRPr>
            </a:lvl1pPr>
          </a:lstStyle>
          <a:p>
            <a:pPr lvl="0"/>
            <a:r>
              <a:rPr lang="fi-FI" dirty="0"/>
              <a:t>Säästä rahaa vahvalla imagolla</a:t>
            </a:r>
          </a:p>
        </p:txBody>
      </p:sp>
      <p:sp>
        <p:nvSpPr>
          <p:cNvPr id="23" name="Text Placeholder 11">
            <a:extLst>
              <a:ext uri="{FF2B5EF4-FFF2-40B4-BE49-F238E27FC236}">
                <a16:creationId xmlns:a16="http://schemas.microsoft.com/office/drawing/2014/main" id="{F464027D-0FA4-A347-920A-0879122C4FBA}"/>
              </a:ext>
            </a:extLst>
          </p:cNvPr>
          <p:cNvSpPr>
            <a:spLocks noGrp="1"/>
          </p:cNvSpPr>
          <p:nvPr>
            <p:ph type="body" sz="quarter" idx="15" hasCustomPrompt="1"/>
          </p:nvPr>
        </p:nvSpPr>
        <p:spPr>
          <a:xfrm>
            <a:off x="6913218" y="5713300"/>
            <a:ext cx="2428490" cy="297478"/>
          </a:xfrm>
          <a:prstGeom prst="rect">
            <a:avLst/>
          </a:prstGeom>
        </p:spPr>
        <p:txBody>
          <a:bodyPr/>
          <a:lstStyle>
            <a:lvl1pPr marL="0" indent="0" algn="ctr">
              <a:buNone/>
              <a:defRPr sz="1400" i="0">
                <a:solidFill>
                  <a:schemeClr val="bg1">
                    <a:lumMod val="95000"/>
                  </a:schemeClr>
                </a:solidFill>
                <a:latin typeface="Century Gothic" panose="020B0502020202020204" pitchFamily="34" charset="0"/>
              </a:defRPr>
            </a:lvl1pPr>
          </a:lstStyle>
          <a:p>
            <a:pPr lvl="0"/>
            <a:r>
              <a:rPr lang="fi-FI" dirty="0"/>
              <a:t>Vähennä vaihtuvuutta</a:t>
            </a:r>
          </a:p>
        </p:txBody>
      </p:sp>
      <p:sp>
        <p:nvSpPr>
          <p:cNvPr id="24" name="Text Placeholder 11">
            <a:extLst>
              <a:ext uri="{FF2B5EF4-FFF2-40B4-BE49-F238E27FC236}">
                <a16:creationId xmlns:a16="http://schemas.microsoft.com/office/drawing/2014/main" id="{5FC64DD5-083C-FC4E-8232-8244E2AFB9D1}"/>
              </a:ext>
            </a:extLst>
          </p:cNvPr>
          <p:cNvSpPr>
            <a:spLocks noGrp="1"/>
          </p:cNvSpPr>
          <p:nvPr>
            <p:ph type="body" sz="quarter" idx="16" hasCustomPrompt="1"/>
          </p:nvPr>
        </p:nvSpPr>
        <p:spPr>
          <a:xfrm>
            <a:off x="9242854" y="5718694"/>
            <a:ext cx="2393543" cy="297478"/>
          </a:xfrm>
          <a:prstGeom prst="rect">
            <a:avLst/>
          </a:prstGeom>
        </p:spPr>
        <p:txBody>
          <a:bodyPr/>
          <a:lstStyle>
            <a:lvl1pPr marL="0" indent="0" algn="ctr">
              <a:buNone/>
              <a:defRPr sz="1400" i="0">
                <a:solidFill>
                  <a:schemeClr val="bg1">
                    <a:lumMod val="95000"/>
                  </a:schemeClr>
                </a:solidFill>
                <a:latin typeface="Century Gothic" panose="020B0502020202020204" pitchFamily="34" charset="0"/>
              </a:defRPr>
            </a:lvl1pPr>
          </a:lstStyle>
          <a:p>
            <a:pPr lvl="0"/>
            <a:r>
              <a:rPr lang="fi-FI" dirty="0"/>
              <a:t>Erottaudu kilpailijoista</a:t>
            </a:r>
          </a:p>
        </p:txBody>
      </p:sp>
      <p:sp>
        <p:nvSpPr>
          <p:cNvPr id="26" name="Text Placeholder 25">
            <a:extLst>
              <a:ext uri="{FF2B5EF4-FFF2-40B4-BE49-F238E27FC236}">
                <a16:creationId xmlns:a16="http://schemas.microsoft.com/office/drawing/2014/main" id="{7AE63100-7115-AE49-A405-2E825B8B66A2}"/>
              </a:ext>
            </a:extLst>
          </p:cNvPr>
          <p:cNvSpPr>
            <a:spLocks noGrp="1"/>
          </p:cNvSpPr>
          <p:nvPr>
            <p:ph type="body" sz="quarter" idx="17" hasCustomPrompt="1"/>
          </p:nvPr>
        </p:nvSpPr>
        <p:spPr>
          <a:xfrm>
            <a:off x="454673" y="1993917"/>
            <a:ext cx="3598341" cy="861051"/>
          </a:xfrm>
          <a:prstGeom prst="rect">
            <a:avLst/>
          </a:prstGeom>
        </p:spPr>
        <p:txBody>
          <a:bodyPr/>
          <a:lstStyle>
            <a:lvl1pPr marL="0" indent="0">
              <a:lnSpc>
                <a:spcPct val="100000"/>
              </a:lnSpc>
              <a:buNone/>
              <a:defRPr sz="1400">
                <a:solidFill>
                  <a:schemeClr val="bg1">
                    <a:lumMod val="95000"/>
                  </a:schemeClr>
                </a:solidFill>
              </a:defRPr>
            </a:lvl1pPr>
          </a:lstStyle>
          <a:p>
            <a:pPr lvl="0"/>
            <a:r>
              <a:rPr lang="fi-FI" dirty="0"/>
              <a:t>Työnantajakuvan kehitys lähtee yrityksen sisäisestä kulttuurista ja siitä miten työntekijät kokevat työnantajan.</a:t>
            </a:r>
          </a:p>
        </p:txBody>
      </p:sp>
      <p:cxnSp>
        <p:nvCxnSpPr>
          <p:cNvPr id="25" name="Straight Connector 24">
            <a:extLst>
              <a:ext uri="{FF2B5EF4-FFF2-40B4-BE49-F238E27FC236}">
                <a16:creationId xmlns:a16="http://schemas.microsoft.com/office/drawing/2014/main" id="{42FCA119-705D-C84B-A979-23553AAC4635}"/>
              </a:ext>
            </a:extLst>
          </p:cNvPr>
          <p:cNvCxnSpPr/>
          <p:nvPr userDrawn="1"/>
        </p:nvCxnSpPr>
        <p:spPr>
          <a:xfrm>
            <a:off x="7993385" y="2025691"/>
            <a:ext cx="0" cy="3312368"/>
          </a:xfrm>
          <a:prstGeom prst="line">
            <a:avLst/>
          </a:prstGeom>
          <a:ln w="25400" cap="rnd">
            <a:solidFill>
              <a:srgbClr val="55B13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C2EB15-DCA7-A545-9FB9-7BB84A6AD96A}"/>
              </a:ext>
            </a:extLst>
          </p:cNvPr>
          <p:cNvCxnSpPr/>
          <p:nvPr userDrawn="1"/>
        </p:nvCxnSpPr>
        <p:spPr>
          <a:xfrm>
            <a:off x="4157985" y="2025691"/>
            <a:ext cx="0" cy="3312368"/>
          </a:xfrm>
          <a:prstGeom prst="line">
            <a:avLst/>
          </a:prstGeom>
          <a:ln w="25400" cap="rnd">
            <a:solidFill>
              <a:srgbClr val="55B131"/>
            </a:solidFill>
            <a:prstDash val="sysDot"/>
          </a:ln>
        </p:spPr>
        <p:style>
          <a:lnRef idx="1">
            <a:schemeClr val="accent1"/>
          </a:lnRef>
          <a:fillRef idx="0">
            <a:schemeClr val="accent1"/>
          </a:fillRef>
          <a:effectRef idx="0">
            <a:schemeClr val="accent1"/>
          </a:effectRef>
          <a:fontRef idx="minor">
            <a:schemeClr val="tx1"/>
          </a:fontRef>
        </p:style>
      </p:cxnSp>
      <p:sp>
        <p:nvSpPr>
          <p:cNvPr id="34" name="Rounded Rectangle 33">
            <a:extLst>
              <a:ext uri="{FF2B5EF4-FFF2-40B4-BE49-F238E27FC236}">
                <a16:creationId xmlns:a16="http://schemas.microsoft.com/office/drawing/2014/main" id="{480953AE-2F36-4F43-BEC1-497025078DB4}"/>
              </a:ext>
            </a:extLst>
          </p:cNvPr>
          <p:cNvSpPr/>
          <p:nvPr userDrawn="1"/>
        </p:nvSpPr>
        <p:spPr>
          <a:xfrm>
            <a:off x="4410105" y="3255529"/>
            <a:ext cx="3306828" cy="1074639"/>
          </a:xfrm>
          <a:prstGeom prst="roundRect">
            <a:avLst/>
          </a:prstGeom>
          <a:solidFill>
            <a:schemeClr val="bg2">
              <a:alpha val="5000"/>
            </a:schemeClr>
          </a:solidFill>
          <a:ln w="31750">
            <a:solidFill>
              <a:schemeClr val="tx1">
                <a:lumMod val="10000"/>
                <a:lumOff val="90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Rounded Rectangle 34">
            <a:extLst>
              <a:ext uri="{FF2B5EF4-FFF2-40B4-BE49-F238E27FC236}">
                <a16:creationId xmlns:a16="http://schemas.microsoft.com/office/drawing/2014/main" id="{DE37A6DE-06E7-5A4E-8407-3081703F606E}"/>
              </a:ext>
            </a:extLst>
          </p:cNvPr>
          <p:cNvSpPr/>
          <p:nvPr userDrawn="1"/>
        </p:nvSpPr>
        <p:spPr>
          <a:xfrm>
            <a:off x="498505" y="3255530"/>
            <a:ext cx="3306828" cy="1364012"/>
          </a:xfrm>
          <a:prstGeom prst="roundRect">
            <a:avLst/>
          </a:prstGeom>
          <a:solidFill>
            <a:schemeClr val="bg2">
              <a:alpha val="5000"/>
            </a:schemeClr>
          </a:solidFill>
          <a:ln w="31750">
            <a:solidFill>
              <a:schemeClr val="tx1">
                <a:lumMod val="10000"/>
                <a:lumOff val="90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6" name="Text Placeholder 25">
            <a:extLst>
              <a:ext uri="{FF2B5EF4-FFF2-40B4-BE49-F238E27FC236}">
                <a16:creationId xmlns:a16="http://schemas.microsoft.com/office/drawing/2014/main" id="{F87E646A-FD58-AA45-AF46-D1F4251D9A81}"/>
              </a:ext>
            </a:extLst>
          </p:cNvPr>
          <p:cNvSpPr>
            <a:spLocks noGrp="1"/>
          </p:cNvSpPr>
          <p:nvPr>
            <p:ph type="body" sz="quarter" idx="18" hasCustomPrompt="1"/>
          </p:nvPr>
        </p:nvSpPr>
        <p:spPr>
          <a:xfrm>
            <a:off x="4260554" y="1993917"/>
            <a:ext cx="3606246" cy="1072721"/>
          </a:xfrm>
          <a:prstGeom prst="rect">
            <a:avLst/>
          </a:prstGeom>
        </p:spPr>
        <p:txBody>
          <a:bodyPr/>
          <a:lstStyle>
            <a:lvl1pPr marL="0" indent="0">
              <a:lnSpc>
                <a:spcPct val="100000"/>
              </a:lnSpc>
              <a:buNone/>
              <a:defRPr sz="1400">
                <a:solidFill>
                  <a:schemeClr val="bg1">
                    <a:lumMod val="95000"/>
                  </a:schemeClr>
                </a:solidFill>
              </a:defRPr>
            </a:lvl1pPr>
          </a:lstStyle>
          <a:p>
            <a:pPr lvl="0"/>
            <a:r>
              <a:rPr lang="fi-FI" dirty="0"/>
              <a:t>Työnhakijoiden todellinen </a:t>
            </a:r>
            <a:r>
              <a:rPr lang="fi-FI" dirty="0" err="1"/>
              <a:t>käyttäy-tyminen</a:t>
            </a:r>
            <a:r>
              <a:rPr lang="fi-FI" dirty="0"/>
              <a:t> on tehokas tapa auditoida työnantajakuva käytännössä. Käyttäytyminen ja vertailu kilpailijoihin ja toimialaan on tehokas </a:t>
            </a:r>
            <a:r>
              <a:rPr lang="fi-FI" dirty="0" err="1"/>
              <a:t>benchmark</a:t>
            </a:r>
            <a:r>
              <a:rPr lang="fi-FI" dirty="0"/>
              <a:t>.</a:t>
            </a:r>
          </a:p>
        </p:txBody>
      </p:sp>
      <p:sp>
        <p:nvSpPr>
          <p:cNvPr id="37" name="Text Placeholder 25">
            <a:extLst>
              <a:ext uri="{FF2B5EF4-FFF2-40B4-BE49-F238E27FC236}">
                <a16:creationId xmlns:a16="http://schemas.microsoft.com/office/drawing/2014/main" id="{41D3A2E4-60F7-DF47-B5E9-0E9FFFFF5EED}"/>
              </a:ext>
            </a:extLst>
          </p:cNvPr>
          <p:cNvSpPr>
            <a:spLocks noGrp="1"/>
          </p:cNvSpPr>
          <p:nvPr>
            <p:ph type="body" sz="quarter" idx="19" hasCustomPrompt="1"/>
          </p:nvPr>
        </p:nvSpPr>
        <p:spPr>
          <a:xfrm>
            <a:off x="8140576" y="1993917"/>
            <a:ext cx="3606246" cy="1072721"/>
          </a:xfrm>
          <a:prstGeom prst="rect">
            <a:avLst/>
          </a:prstGeom>
        </p:spPr>
        <p:txBody>
          <a:bodyPr/>
          <a:lstStyle>
            <a:lvl1pPr marL="0" indent="0">
              <a:lnSpc>
                <a:spcPct val="100000"/>
              </a:lnSpc>
              <a:buNone/>
              <a:defRPr sz="1400">
                <a:solidFill>
                  <a:schemeClr val="bg1">
                    <a:lumMod val="95000"/>
                  </a:schemeClr>
                </a:solidFill>
              </a:defRPr>
            </a:lvl1pPr>
          </a:lstStyle>
          <a:p>
            <a:pPr lvl="0"/>
            <a:r>
              <a:rPr lang="fi-FI" dirty="0"/>
              <a:t>Oikotien työnantajakuvan kampanjat luovat kontekstin viestinnälle, lisäävät sen tehoa, sekä tarjoavat parhaita käytäntöjä ja aktiivisen kehitysyhteisön vertaistuen.</a:t>
            </a:r>
          </a:p>
        </p:txBody>
      </p:sp>
      <p:sp>
        <p:nvSpPr>
          <p:cNvPr id="39" name="Text Placeholder 25">
            <a:extLst>
              <a:ext uri="{FF2B5EF4-FFF2-40B4-BE49-F238E27FC236}">
                <a16:creationId xmlns:a16="http://schemas.microsoft.com/office/drawing/2014/main" id="{F6F1F445-F0A4-E548-8363-6C21172CAD6F}"/>
              </a:ext>
            </a:extLst>
          </p:cNvPr>
          <p:cNvSpPr>
            <a:spLocks noGrp="1"/>
          </p:cNvSpPr>
          <p:nvPr>
            <p:ph type="body" sz="quarter" idx="22" hasCustomPrompt="1"/>
          </p:nvPr>
        </p:nvSpPr>
        <p:spPr>
          <a:xfrm>
            <a:off x="4473287" y="3266845"/>
            <a:ext cx="3167446" cy="270694"/>
          </a:xfrm>
          <a:prstGeom prst="rect">
            <a:avLst/>
          </a:prstGeom>
        </p:spPr>
        <p:txBody>
          <a:bodyPr/>
          <a:lstStyle>
            <a:lvl1pPr marL="0" indent="0" algn="ctr">
              <a:lnSpc>
                <a:spcPct val="100000"/>
              </a:lnSpc>
              <a:buNone/>
              <a:defRPr sz="1400" b="1">
                <a:solidFill>
                  <a:schemeClr val="bg1">
                    <a:lumMod val="95000"/>
                  </a:schemeClr>
                </a:solidFill>
              </a:defRPr>
            </a:lvl1pPr>
          </a:lstStyle>
          <a:p>
            <a:pPr lvl="0"/>
            <a:r>
              <a:rPr lang="fi-FI" dirty="0"/>
              <a:t>Oikotien datapaketti</a:t>
            </a:r>
          </a:p>
        </p:txBody>
      </p:sp>
      <p:sp>
        <p:nvSpPr>
          <p:cNvPr id="40" name="Text Placeholder 25">
            <a:extLst>
              <a:ext uri="{FF2B5EF4-FFF2-40B4-BE49-F238E27FC236}">
                <a16:creationId xmlns:a16="http://schemas.microsoft.com/office/drawing/2014/main" id="{65C15B2A-03F2-0441-9DB0-99ABD723470B}"/>
              </a:ext>
            </a:extLst>
          </p:cNvPr>
          <p:cNvSpPr>
            <a:spLocks noGrp="1"/>
          </p:cNvSpPr>
          <p:nvPr>
            <p:ph type="body" sz="quarter" idx="23" hasCustomPrompt="1"/>
          </p:nvPr>
        </p:nvSpPr>
        <p:spPr>
          <a:xfrm>
            <a:off x="568196" y="3266845"/>
            <a:ext cx="3167446" cy="270694"/>
          </a:xfrm>
          <a:prstGeom prst="rect">
            <a:avLst/>
          </a:prstGeom>
        </p:spPr>
        <p:txBody>
          <a:bodyPr/>
          <a:lstStyle>
            <a:lvl1pPr marL="0" indent="0" algn="ctr">
              <a:lnSpc>
                <a:spcPct val="100000"/>
              </a:lnSpc>
              <a:buNone/>
              <a:defRPr sz="1400" b="1">
                <a:solidFill>
                  <a:schemeClr val="bg1">
                    <a:lumMod val="95000"/>
                  </a:schemeClr>
                </a:solidFill>
              </a:defRPr>
            </a:lvl1pPr>
          </a:lstStyle>
          <a:p>
            <a:pPr lvl="0"/>
            <a:r>
              <a:rPr lang="fi-FI" dirty="0"/>
              <a:t>Työnantajakuvan tutkimuspaketti</a:t>
            </a:r>
          </a:p>
        </p:txBody>
      </p:sp>
      <p:sp>
        <p:nvSpPr>
          <p:cNvPr id="41" name="Text Placeholder 25">
            <a:extLst>
              <a:ext uri="{FF2B5EF4-FFF2-40B4-BE49-F238E27FC236}">
                <a16:creationId xmlns:a16="http://schemas.microsoft.com/office/drawing/2014/main" id="{FAB7660D-6B40-2843-9894-1DB23F6C0D34}"/>
              </a:ext>
            </a:extLst>
          </p:cNvPr>
          <p:cNvSpPr>
            <a:spLocks noGrp="1"/>
          </p:cNvSpPr>
          <p:nvPr>
            <p:ph type="body" sz="quarter" idx="24" hasCustomPrompt="1"/>
          </p:nvPr>
        </p:nvSpPr>
        <p:spPr>
          <a:xfrm>
            <a:off x="568196" y="3646333"/>
            <a:ext cx="1540457" cy="416733"/>
          </a:xfrm>
          <a:prstGeom prst="rect">
            <a:avLst/>
          </a:prstGeom>
        </p:spPr>
        <p:txBody>
          <a:bodyPr/>
          <a:lstStyle>
            <a:lvl1pPr marL="0" indent="0" algn="ctr">
              <a:lnSpc>
                <a:spcPct val="100000"/>
              </a:lnSpc>
              <a:buNone/>
              <a:defRPr sz="1200" b="0">
                <a:solidFill>
                  <a:schemeClr val="bg1">
                    <a:lumMod val="95000"/>
                  </a:schemeClr>
                </a:solidFill>
              </a:defRPr>
            </a:lvl1pPr>
          </a:lstStyle>
          <a:p>
            <a:pPr lvl="0"/>
            <a:r>
              <a:rPr lang="fi-FI" dirty="0"/>
              <a:t>Sisäisen TA-kuvan mittaus</a:t>
            </a:r>
          </a:p>
        </p:txBody>
      </p:sp>
      <p:sp>
        <p:nvSpPr>
          <p:cNvPr id="42" name="Text Placeholder 25">
            <a:extLst>
              <a:ext uri="{FF2B5EF4-FFF2-40B4-BE49-F238E27FC236}">
                <a16:creationId xmlns:a16="http://schemas.microsoft.com/office/drawing/2014/main" id="{AB010FF0-C8E8-E64A-8AFE-6DF8AF67B6F7}"/>
              </a:ext>
            </a:extLst>
          </p:cNvPr>
          <p:cNvSpPr>
            <a:spLocks noGrp="1"/>
          </p:cNvSpPr>
          <p:nvPr>
            <p:ph type="body" sz="quarter" idx="25" hasCustomPrompt="1"/>
          </p:nvPr>
        </p:nvSpPr>
        <p:spPr>
          <a:xfrm>
            <a:off x="2183983" y="3646333"/>
            <a:ext cx="1540457" cy="416733"/>
          </a:xfrm>
          <a:prstGeom prst="rect">
            <a:avLst/>
          </a:prstGeom>
        </p:spPr>
        <p:txBody>
          <a:bodyPr/>
          <a:lstStyle>
            <a:lvl1pPr marL="0" indent="0" algn="ctr">
              <a:lnSpc>
                <a:spcPct val="100000"/>
              </a:lnSpc>
              <a:buNone/>
              <a:defRPr sz="1200" b="0">
                <a:solidFill>
                  <a:schemeClr val="bg1">
                    <a:lumMod val="95000"/>
                  </a:schemeClr>
                </a:solidFill>
              </a:defRPr>
            </a:lvl1pPr>
          </a:lstStyle>
          <a:p>
            <a:pPr lvl="0"/>
            <a:r>
              <a:rPr lang="fi-FI" dirty="0"/>
              <a:t>Ulkoisen TA-kuvan mittaus</a:t>
            </a:r>
          </a:p>
        </p:txBody>
      </p:sp>
      <p:sp>
        <p:nvSpPr>
          <p:cNvPr id="43" name="Text Placeholder 25">
            <a:extLst>
              <a:ext uri="{FF2B5EF4-FFF2-40B4-BE49-F238E27FC236}">
                <a16:creationId xmlns:a16="http://schemas.microsoft.com/office/drawing/2014/main" id="{3777CCA6-5085-7442-AEC5-97DE70078810}"/>
              </a:ext>
            </a:extLst>
          </p:cNvPr>
          <p:cNvSpPr>
            <a:spLocks noGrp="1"/>
          </p:cNvSpPr>
          <p:nvPr>
            <p:ph type="body" sz="quarter" idx="26" hasCustomPrompt="1"/>
          </p:nvPr>
        </p:nvSpPr>
        <p:spPr>
          <a:xfrm>
            <a:off x="568196" y="4203514"/>
            <a:ext cx="3156244" cy="313335"/>
          </a:xfrm>
          <a:prstGeom prst="rect">
            <a:avLst/>
          </a:prstGeom>
        </p:spPr>
        <p:txBody>
          <a:bodyPr/>
          <a:lstStyle>
            <a:lvl1pPr marL="0" indent="0" algn="ctr">
              <a:lnSpc>
                <a:spcPct val="100000"/>
              </a:lnSpc>
              <a:buNone/>
              <a:defRPr sz="1200" b="0">
                <a:solidFill>
                  <a:schemeClr val="bg1">
                    <a:lumMod val="95000"/>
                  </a:schemeClr>
                </a:solidFill>
              </a:defRPr>
            </a:lvl1pPr>
          </a:lstStyle>
          <a:p>
            <a:pPr lvl="0"/>
            <a:r>
              <a:rPr lang="fi-FI" dirty="0"/>
              <a:t>Työnantajakuvan workshop</a:t>
            </a:r>
          </a:p>
        </p:txBody>
      </p:sp>
      <p:sp>
        <p:nvSpPr>
          <p:cNvPr id="44" name="Text Placeholder 25">
            <a:extLst>
              <a:ext uri="{FF2B5EF4-FFF2-40B4-BE49-F238E27FC236}">
                <a16:creationId xmlns:a16="http://schemas.microsoft.com/office/drawing/2014/main" id="{122CF714-AB7C-F54A-A7C3-E85F593671B2}"/>
              </a:ext>
            </a:extLst>
          </p:cNvPr>
          <p:cNvSpPr>
            <a:spLocks noGrp="1"/>
          </p:cNvSpPr>
          <p:nvPr>
            <p:ph type="body" sz="quarter" idx="27" hasCustomPrompt="1"/>
          </p:nvPr>
        </p:nvSpPr>
        <p:spPr>
          <a:xfrm>
            <a:off x="4473286" y="3646333"/>
            <a:ext cx="1381991" cy="416733"/>
          </a:xfrm>
          <a:prstGeom prst="rect">
            <a:avLst/>
          </a:prstGeom>
        </p:spPr>
        <p:txBody>
          <a:bodyPr/>
          <a:lstStyle>
            <a:lvl1pPr marL="0" indent="0" algn="ctr">
              <a:lnSpc>
                <a:spcPct val="100000"/>
              </a:lnSpc>
              <a:buNone/>
              <a:defRPr sz="1200" b="0">
                <a:solidFill>
                  <a:schemeClr val="bg1">
                    <a:lumMod val="95000"/>
                  </a:schemeClr>
                </a:solidFill>
              </a:defRPr>
            </a:lvl1pPr>
          </a:lstStyle>
          <a:p>
            <a:pPr lvl="0"/>
            <a:r>
              <a:rPr lang="fi-FI" dirty="0"/>
              <a:t>Oikotien ilmoitustutkimus</a:t>
            </a:r>
          </a:p>
        </p:txBody>
      </p:sp>
      <p:sp>
        <p:nvSpPr>
          <p:cNvPr id="45" name="Text Placeholder 25">
            <a:extLst>
              <a:ext uri="{FF2B5EF4-FFF2-40B4-BE49-F238E27FC236}">
                <a16:creationId xmlns:a16="http://schemas.microsoft.com/office/drawing/2014/main" id="{03CB5357-802B-8C46-B6D2-23368B86A6E7}"/>
              </a:ext>
            </a:extLst>
          </p:cNvPr>
          <p:cNvSpPr>
            <a:spLocks noGrp="1"/>
          </p:cNvSpPr>
          <p:nvPr>
            <p:ph type="body" sz="quarter" idx="28" hasCustomPrompt="1"/>
          </p:nvPr>
        </p:nvSpPr>
        <p:spPr>
          <a:xfrm>
            <a:off x="5855277" y="3646333"/>
            <a:ext cx="1861656" cy="416733"/>
          </a:xfrm>
          <a:prstGeom prst="rect">
            <a:avLst/>
          </a:prstGeom>
        </p:spPr>
        <p:txBody>
          <a:bodyPr/>
          <a:lstStyle>
            <a:lvl1pPr marL="0" indent="0" algn="ctr">
              <a:lnSpc>
                <a:spcPct val="100000"/>
              </a:lnSpc>
              <a:buNone/>
              <a:defRPr sz="1200" b="0">
                <a:solidFill>
                  <a:schemeClr val="bg1">
                    <a:lumMod val="95000"/>
                  </a:schemeClr>
                </a:solidFill>
              </a:defRPr>
            </a:lvl1pPr>
          </a:lstStyle>
          <a:p>
            <a:pPr lvl="0"/>
            <a:r>
              <a:rPr lang="fi-FI" dirty="0"/>
              <a:t>Kilpailija- ja </a:t>
            </a:r>
            <a:r>
              <a:rPr lang="fi-FI" dirty="0" err="1"/>
              <a:t>toimialadata-analyyysi</a:t>
            </a:r>
            <a:endParaRPr lang="fi-FI" dirty="0"/>
          </a:p>
        </p:txBody>
      </p:sp>
    </p:spTree>
    <p:extLst>
      <p:ext uri="{BB962C8B-B14F-4D97-AF65-F5344CB8AC3E}">
        <p14:creationId xmlns:p14="http://schemas.microsoft.com/office/powerpoint/2010/main" val="2225802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umma_teksti_03">
    <p:spTree>
      <p:nvGrpSpPr>
        <p:cNvPr id="1" name=""/>
        <p:cNvGrpSpPr/>
        <p:nvPr/>
      </p:nvGrpSpPr>
      <p:grpSpPr>
        <a:xfrm>
          <a:off x="0" y="0"/>
          <a:ext cx="0" cy="0"/>
          <a:chOff x="0" y="0"/>
          <a:chExt cx="0" cy="0"/>
        </a:xfrm>
      </p:grpSpPr>
      <p:sp>
        <p:nvSpPr>
          <p:cNvPr id="46" name="Rounded Rectangle 45">
            <a:extLst>
              <a:ext uri="{FF2B5EF4-FFF2-40B4-BE49-F238E27FC236}">
                <a16:creationId xmlns:a16="http://schemas.microsoft.com/office/drawing/2014/main" id="{4CD4AEF1-01A3-0A43-86B0-B0060ED10AD2}"/>
              </a:ext>
            </a:extLst>
          </p:cNvPr>
          <p:cNvSpPr/>
          <p:nvPr userDrawn="1"/>
        </p:nvSpPr>
        <p:spPr>
          <a:xfrm>
            <a:off x="8232805" y="4043967"/>
            <a:ext cx="3306828" cy="1311517"/>
          </a:xfrm>
          <a:prstGeom prst="roundRect">
            <a:avLst/>
          </a:prstGeom>
          <a:solidFill>
            <a:schemeClr val="bg2"/>
          </a:solidFill>
          <a:ln w="31750">
            <a:solidFill>
              <a:schemeClr val="tx1">
                <a:lumMod val="10000"/>
                <a:lumOff val="90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8" name="Rounded Rectangle 47">
            <a:extLst>
              <a:ext uri="{FF2B5EF4-FFF2-40B4-BE49-F238E27FC236}">
                <a16:creationId xmlns:a16="http://schemas.microsoft.com/office/drawing/2014/main" id="{CBA91645-C460-DA46-AB1A-3AA490A7B7C3}"/>
              </a:ext>
            </a:extLst>
          </p:cNvPr>
          <p:cNvSpPr/>
          <p:nvPr userDrawn="1"/>
        </p:nvSpPr>
        <p:spPr>
          <a:xfrm>
            <a:off x="4398224" y="3089251"/>
            <a:ext cx="3306828" cy="426345"/>
          </a:xfrm>
          <a:prstGeom prst="roundRect">
            <a:avLst/>
          </a:prstGeom>
          <a:solidFill>
            <a:schemeClr val="bg2">
              <a:alpha val="5000"/>
            </a:schemeClr>
          </a:solidFill>
          <a:ln w="31750">
            <a:solidFill>
              <a:schemeClr val="tx1">
                <a:lumMod val="10000"/>
                <a:lumOff val="90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9" name="Rounded Rectangle 48">
            <a:extLst>
              <a:ext uri="{FF2B5EF4-FFF2-40B4-BE49-F238E27FC236}">
                <a16:creationId xmlns:a16="http://schemas.microsoft.com/office/drawing/2014/main" id="{960260E6-FEDB-0643-A48F-EE149348EC41}"/>
              </a:ext>
            </a:extLst>
          </p:cNvPr>
          <p:cNvSpPr/>
          <p:nvPr userDrawn="1"/>
        </p:nvSpPr>
        <p:spPr>
          <a:xfrm>
            <a:off x="4398224" y="3639858"/>
            <a:ext cx="3306828" cy="426345"/>
          </a:xfrm>
          <a:prstGeom prst="roundRect">
            <a:avLst/>
          </a:prstGeom>
          <a:solidFill>
            <a:schemeClr val="bg2">
              <a:alpha val="5000"/>
            </a:schemeClr>
          </a:solidFill>
          <a:ln w="31750">
            <a:solidFill>
              <a:schemeClr val="tx1">
                <a:lumMod val="10000"/>
                <a:lumOff val="90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0" name="Rounded Rectangle 49">
            <a:extLst>
              <a:ext uri="{FF2B5EF4-FFF2-40B4-BE49-F238E27FC236}">
                <a16:creationId xmlns:a16="http://schemas.microsoft.com/office/drawing/2014/main" id="{70D3DC36-B380-9744-8FFE-00A42BCDB774}"/>
              </a:ext>
            </a:extLst>
          </p:cNvPr>
          <p:cNvSpPr/>
          <p:nvPr userDrawn="1"/>
        </p:nvSpPr>
        <p:spPr>
          <a:xfrm>
            <a:off x="552473" y="3089251"/>
            <a:ext cx="3306828" cy="426345"/>
          </a:xfrm>
          <a:prstGeom prst="roundRect">
            <a:avLst/>
          </a:prstGeom>
          <a:solidFill>
            <a:schemeClr val="bg2">
              <a:alpha val="5000"/>
            </a:schemeClr>
          </a:solidFill>
          <a:ln w="31750">
            <a:solidFill>
              <a:schemeClr val="tx1">
                <a:lumMod val="10000"/>
                <a:lumOff val="90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1" name="Rounded Rectangle 50">
            <a:extLst>
              <a:ext uri="{FF2B5EF4-FFF2-40B4-BE49-F238E27FC236}">
                <a16:creationId xmlns:a16="http://schemas.microsoft.com/office/drawing/2014/main" id="{24710E6F-4E5A-AA4C-9036-E4E0E12633E4}"/>
              </a:ext>
            </a:extLst>
          </p:cNvPr>
          <p:cNvSpPr/>
          <p:nvPr userDrawn="1"/>
        </p:nvSpPr>
        <p:spPr>
          <a:xfrm>
            <a:off x="552473" y="3632948"/>
            <a:ext cx="3306828" cy="426345"/>
          </a:xfrm>
          <a:prstGeom prst="roundRect">
            <a:avLst/>
          </a:prstGeom>
          <a:solidFill>
            <a:schemeClr val="bg2">
              <a:alpha val="5000"/>
            </a:schemeClr>
          </a:solidFill>
          <a:ln w="31750">
            <a:solidFill>
              <a:schemeClr val="tx1">
                <a:lumMod val="10000"/>
                <a:lumOff val="90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2" name="Rounded Rectangle 51">
            <a:extLst>
              <a:ext uri="{FF2B5EF4-FFF2-40B4-BE49-F238E27FC236}">
                <a16:creationId xmlns:a16="http://schemas.microsoft.com/office/drawing/2014/main" id="{EB9597AE-014B-F446-9D18-5766706FA587}"/>
              </a:ext>
            </a:extLst>
          </p:cNvPr>
          <p:cNvSpPr/>
          <p:nvPr userDrawn="1"/>
        </p:nvSpPr>
        <p:spPr>
          <a:xfrm>
            <a:off x="552473" y="4176645"/>
            <a:ext cx="3306828" cy="619912"/>
          </a:xfrm>
          <a:prstGeom prst="roundRect">
            <a:avLst/>
          </a:prstGeom>
          <a:solidFill>
            <a:schemeClr val="bg2">
              <a:alpha val="5000"/>
            </a:schemeClr>
          </a:solidFill>
          <a:ln w="31750">
            <a:solidFill>
              <a:schemeClr val="tx1">
                <a:lumMod val="10000"/>
                <a:lumOff val="90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3" name="Straight Connector 2">
            <a:extLst>
              <a:ext uri="{FF2B5EF4-FFF2-40B4-BE49-F238E27FC236}">
                <a16:creationId xmlns:a16="http://schemas.microsoft.com/office/drawing/2014/main" id="{46D1A7D3-AA2E-714F-88D4-EB5D116D36C6}"/>
              </a:ext>
            </a:extLst>
          </p:cNvPr>
          <p:cNvCxnSpPr>
            <a:cxnSpLocks/>
          </p:cNvCxnSpPr>
          <p:nvPr userDrawn="1"/>
        </p:nvCxnSpPr>
        <p:spPr>
          <a:xfrm flipV="1">
            <a:off x="360537" y="0"/>
            <a:ext cx="794" cy="948679"/>
          </a:xfrm>
          <a:prstGeom prst="line">
            <a:avLst/>
          </a:prstGeom>
          <a:ln w="31750">
            <a:solidFill>
              <a:srgbClr val="55B131"/>
            </a:solidFill>
          </a:ln>
        </p:spPr>
        <p:style>
          <a:lnRef idx="1">
            <a:schemeClr val="accent1"/>
          </a:lnRef>
          <a:fillRef idx="0">
            <a:schemeClr val="accent1"/>
          </a:fillRef>
          <a:effectRef idx="0">
            <a:schemeClr val="accent1"/>
          </a:effectRef>
          <a:fontRef idx="minor">
            <a:schemeClr val="tx1"/>
          </a:fontRef>
        </p:style>
      </p:cxnSp>
      <p:sp>
        <p:nvSpPr>
          <p:cNvPr id="4" name="Text Placeholder 11">
            <a:extLst>
              <a:ext uri="{FF2B5EF4-FFF2-40B4-BE49-F238E27FC236}">
                <a16:creationId xmlns:a16="http://schemas.microsoft.com/office/drawing/2014/main" id="{8A3B952B-F3A9-3746-8BCC-C2A4E76578A4}"/>
              </a:ext>
            </a:extLst>
          </p:cNvPr>
          <p:cNvSpPr>
            <a:spLocks noGrp="1"/>
          </p:cNvSpPr>
          <p:nvPr>
            <p:ph type="body" sz="quarter" idx="10" hasCustomPrompt="1"/>
          </p:nvPr>
        </p:nvSpPr>
        <p:spPr>
          <a:xfrm>
            <a:off x="449171" y="635755"/>
            <a:ext cx="4844448" cy="406729"/>
          </a:xfrm>
          <a:prstGeom prst="rect">
            <a:avLst/>
          </a:prstGeom>
        </p:spPr>
        <p:txBody>
          <a:bodyPr/>
          <a:lstStyle>
            <a:lvl1pPr marL="0" indent="0">
              <a:buNone/>
              <a:defRPr sz="2200">
                <a:solidFill>
                  <a:srgbClr val="55B130"/>
                </a:solidFill>
              </a:defRPr>
            </a:lvl1pPr>
          </a:lstStyle>
          <a:p>
            <a:pPr lvl="0"/>
            <a:r>
              <a:rPr lang="fi-FI" dirty="0"/>
              <a:t>PÄÄOTSIKKO TÄHÄN</a:t>
            </a:r>
          </a:p>
        </p:txBody>
      </p:sp>
      <p:sp>
        <p:nvSpPr>
          <p:cNvPr id="5" name="Text Placeholder 2">
            <a:extLst>
              <a:ext uri="{FF2B5EF4-FFF2-40B4-BE49-F238E27FC236}">
                <a16:creationId xmlns:a16="http://schemas.microsoft.com/office/drawing/2014/main" id="{A01F3D4C-D360-224E-9898-DBDE11C1FC9B}"/>
              </a:ext>
            </a:extLst>
          </p:cNvPr>
          <p:cNvSpPr>
            <a:spLocks noGrp="1"/>
          </p:cNvSpPr>
          <p:nvPr>
            <p:ph type="body" sz="quarter" idx="11" hasCustomPrompt="1"/>
          </p:nvPr>
        </p:nvSpPr>
        <p:spPr>
          <a:xfrm>
            <a:off x="449171" y="1042485"/>
            <a:ext cx="6480000" cy="918724"/>
          </a:xfrm>
          <a:prstGeom prst="rect">
            <a:avLst/>
          </a:prstGeom>
        </p:spPr>
        <p:txBody>
          <a:bodyPr/>
          <a:lstStyle>
            <a:lvl1pPr marL="0" indent="0">
              <a:buNone/>
              <a:defRPr sz="2800" b="0">
                <a:solidFill>
                  <a:schemeClr val="bg1">
                    <a:lumMod val="95000"/>
                  </a:schemeClr>
                </a:solidFill>
              </a:defRPr>
            </a:lvl1pPr>
          </a:lstStyle>
          <a:p>
            <a:pPr lvl="0"/>
            <a:r>
              <a:rPr lang="fi-FI" dirty="0"/>
              <a:t>Alaotsikko tulee tähän</a:t>
            </a:r>
          </a:p>
        </p:txBody>
      </p:sp>
      <p:sp>
        <p:nvSpPr>
          <p:cNvPr id="13" name="Rounded Rectangle 12">
            <a:extLst>
              <a:ext uri="{FF2B5EF4-FFF2-40B4-BE49-F238E27FC236}">
                <a16:creationId xmlns:a16="http://schemas.microsoft.com/office/drawing/2014/main" id="{9A9288EB-5E4D-044B-8CE8-9FF18A69C7FF}"/>
              </a:ext>
            </a:extLst>
          </p:cNvPr>
          <p:cNvSpPr/>
          <p:nvPr/>
        </p:nvSpPr>
        <p:spPr>
          <a:xfrm>
            <a:off x="360537" y="5538266"/>
            <a:ext cx="11275860" cy="574904"/>
          </a:xfrm>
          <a:prstGeom prst="roundRect">
            <a:avLst/>
          </a:prstGeom>
          <a:solidFill>
            <a:schemeClr val="bg2">
              <a:alpha val="5000"/>
            </a:schemeClr>
          </a:solidFill>
          <a:ln w="31750">
            <a:solidFill>
              <a:schemeClr val="tx1">
                <a:lumMod val="10000"/>
                <a:lumOff val="90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Down Arrow 18">
            <a:extLst>
              <a:ext uri="{FF2B5EF4-FFF2-40B4-BE49-F238E27FC236}">
                <a16:creationId xmlns:a16="http://schemas.microsoft.com/office/drawing/2014/main" id="{A8399054-9677-B944-8849-61BDED282B60}"/>
              </a:ext>
            </a:extLst>
          </p:cNvPr>
          <p:cNvSpPr/>
          <p:nvPr userDrawn="1"/>
        </p:nvSpPr>
        <p:spPr>
          <a:xfrm>
            <a:off x="5544319" y="4641344"/>
            <a:ext cx="1008112" cy="754053"/>
          </a:xfrm>
          <a:prstGeom prst="downArrow">
            <a:avLst>
              <a:gd name="adj1" fmla="val 50000"/>
              <a:gd name="adj2" fmla="val 50000"/>
            </a:avLst>
          </a:prstGeom>
          <a:solidFill>
            <a:schemeClr val="bg2">
              <a:alpha val="5000"/>
            </a:schemeClr>
          </a:solidFill>
          <a:ln w="28575">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1" name="Text Placeholder 11">
            <a:extLst>
              <a:ext uri="{FF2B5EF4-FFF2-40B4-BE49-F238E27FC236}">
                <a16:creationId xmlns:a16="http://schemas.microsoft.com/office/drawing/2014/main" id="{72C60AAE-58E4-8145-AC91-1F18469C51D0}"/>
              </a:ext>
            </a:extLst>
          </p:cNvPr>
          <p:cNvSpPr>
            <a:spLocks noGrp="1"/>
          </p:cNvSpPr>
          <p:nvPr>
            <p:ph type="body" sz="quarter" idx="13" hasCustomPrompt="1"/>
          </p:nvPr>
        </p:nvSpPr>
        <p:spPr>
          <a:xfrm>
            <a:off x="555603" y="5713300"/>
            <a:ext cx="3062739" cy="277718"/>
          </a:xfrm>
          <a:prstGeom prst="rect">
            <a:avLst/>
          </a:prstGeom>
        </p:spPr>
        <p:txBody>
          <a:bodyPr/>
          <a:lstStyle>
            <a:lvl1pPr marL="0" indent="0" algn="ctr">
              <a:buNone/>
              <a:defRPr sz="1400" i="0">
                <a:solidFill>
                  <a:schemeClr val="bg1">
                    <a:lumMod val="95000"/>
                  </a:schemeClr>
                </a:solidFill>
                <a:latin typeface="Century Gothic" panose="020B0502020202020204" pitchFamily="34" charset="0"/>
              </a:defRPr>
            </a:lvl1pPr>
          </a:lstStyle>
          <a:p>
            <a:pPr lvl="0"/>
            <a:r>
              <a:rPr lang="fi-FI" dirty="0"/>
              <a:t>Houkuttele tulevaisuuden osaajia</a:t>
            </a:r>
          </a:p>
        </p:txBody>
      </p:sp>
      <p:sp>
        <p:nvSpPr>
          <p:cNvPr id="22" name="Text Placeholder 11">
            <a:extLst>
              <a:ext uri="{FF2B5EF4-FFF2-40B4-BE49-F238E27FC236}">
                <a16:creationId xmlns:a16="http://schemas.microsoft.com/office/drawing/2014/main" id="{C500A744-5067-F24C-93C3-16B131EB45C1}"/>
              </a:ext>
            </a:extLst>
          </p:cNvPr>
          <p:cNvSpPr>
            <a:spLocks noGrp="1"/>
          </p:cNvSpPr>
          <p:nvPr>
            <p:ph type="body" sz="quarter" idx="14" hasCustomPrompt="1"/>
          </p:nvPr>
        </p:nvSpPr>
        <p:spPr>
          <a:xfrm>
            <a:off x="3850479" y="5713300"/>
            <a:ext cx="3062739" cy="277718"/>
          </a:xfrm>
          <a:prstGeom prst="rect">
            <a:avLst/>
          </a:prstGeom>
        </p:spPr>
        <p:txBody>
          <a:bodyPr/>
          <a:lstStyle>
            <a:lvl1pPr marL="0" indent="0" algn="ctr">
              <a:buNone/>
              <a:defRPr sz="1400" i="0">
                <a:solidFill>
                  <a:schemeClr val="bg1">
                    <a:lumMod val="95000"/>
                  </a:schemeClr>
                </a:solidFill>
                <a:latin typeface="Century Gothic" panose="020B0502020202020204" pitchFamily="34" charset="0"/>
              </a:defRPr>
            </a:lvl1pPr>
          </a:lstStyle>
          <a:p>
            <a:pPr lvl="0"/>
            <a:r>
              <a:rPr lang="fi-FI" dirty="0"/>
              <a:t>Säästä rahaa vahvalla imagolla</a:t>
            </a:r>
          </a:p>
        </p:txBody>
      </p:sp>
      <p:sp>
        <p:nvSpPr>
          <p:cNvPr id="23" name="Text Placeholder 11">
            <a:extLst>
              <a:ext uri="{FF2B5EF4-FFF2-40B4-BE49-F238E27FC236}">
                <a16:creationId xmlns:a16="http://schemas.microsoft.com/office/drawing/2014/main" id="{F464027D-0FA4-A347-920A-0879122C4FBA}"/>
              </a:ext>
            </a:extLst>
          </p:cNvPr>
          <p:cNvSpPr>
            <a:spLocks noGrp="1"/>
          </p:cNvSpPr>
          <p:nvPr>
            <p:ph type="body" sz="quarter" idx="15" hasCustomPrompt="1"/>
          </p:nvPr>
        </p:nvSpPr>
        <p:spPr>
          <a:xfrm>
            <a:off x="6913218" y="5713300"/>
            <a:ext cx="2428490" cy="297478"/>
          </a:xfrm>
          <a:prstGeom prst="rect">
            <a:avLst/>
          </a:prstGeom>
        </p:spPr>
        <p:txBody>
          <a:bodyPr/>
          <a:lstStyle>
            <a:lvl1pPr marL="0" indent="0" algn="ctr">
              <a:buNone/>
              <a:defRPr sz="1400" i="0">
                <a:solidFill>
                  <a:schemeClr val="bg1">
                    <a:lumMod val="95000"/>
                  </a:schemeClr>
                </a:solidFill>
                <a:latin typeface="Century Gothic" panose="020B0502020202020204" pitchFamily="34" charset="0"/>
              </a:defRPr>
            </a:lvl1pPr>
          </a:lstStyle>
          <a:p>
            <a:pPr lvl="0"/>
            <a:r>
              <a:rPr lang="fi-FI" dirty="0"/>
              <a:t>Vähennä vaihtuvuutta</a:t>
            </a:r>
          </a:p>
        </p:txBody>
      </p:sp>
      <p:sp>
        <p:nvSpPr>
          <p:cNvPr id="24" name="Text Placeholder 11">
            <a:extLst>
              <a:ext uri="{FF2B5EF4-FFF2-40B4-BE49-F238E27FC236}">
                <a16:creationId xmlns:a16="http://schemas.microsoft.com/office/drawing/2014/main" id="{5FC64DD5-083C-FC4E-8232-8244E2AFB9D1}"/>
              </a:ext>
            </a:extLst>
          </p:cNvPr>
          <p:cNvSpPr>
            <a:spLocks noGrp="1"/>
          </p:cNvSpPr>
          <p:nvPr>
            <p:ph type="body" sz="quarter" idx="16" hasCustomPrompt="1"/>
          </p:nvPr>
        </p:nvSpPr>
        <p:spPr>
          <a:xfrm>
            <a:off x="9242854" y="5718694"/>
            <a:ext cx="2393543" cy="297478"/>
          </a:xfrm>
          <a:prstGeom prst="rect">
            <a:avLst/>
          </a:prstGeom>
        </p:spPr>
        <p:txBody>
          <a:bodyPr/>
          <a:lstStyle>
            <a:lvl1pPr marL="0" indent="0" algn="ctr">
              <a:buNone/>
              <a:defRPr sz="1400" i="0">
                <a:solidFill>
                  <a:schemeClr val="bg1">
                    <a:lumMod val="95000"/>
                  </a:schemeClr>
                </a:solidFill>
                <a:latin typeface="Century Gothic" panose="020B0502020202020204" pitchFamily="34" charset="0"/>
              </a:defRPr>
            </a:lvl1pPr>
          </a:lstStyle>
          <a:p>
            <a:pPr lvl="0"/>
            <a:r>
              <a:rPr lang="fi-FI" dirty="0"/>
              <a:t>Erottaudu kilpailijoista</a:t>
            </a:r>
          </a:p>
        </p:txBody>
      </p:sp>
      <p:sp>
        <p:nvSpPr>
          <p:cNvPr id="26" name="Text Placeholder 25">
            <a:extLst>
              <a:ext uri="{FF2B5EF4-FFF2-40B4-BE49-F238E27FC236}">
                <a16:creationId xmlns:a16="http://schemas.microsoft.com/office/drawing/2014/main" id="{7AE63100-7115-AE49-A405-2E825B8B66A2}"/>
              </a:ext>
            </a:extLst>
          </p:cNvPr>
          <p:cNvSpPr>
            <a:spLocks noGrp="1"/>
          </p:cNvSpPr>
          <p:nvPr>
            <p:ph type="body" sz="quarter" idx="17" hasCustomPrompt="1"/>
          </p:nvPr>
        </p:nvSpPr>
        <p:spPr>
          <a:xfrm>
            <a:off x="454673" y="1993917"/>
            <a:ext cx="3598341" cy="861051"/>
          </a:xfrm>
          <a:prstGeom prst="rect">
            <a:avLst/>
          </a:prstGeom>
        </p:spPr>
        <p:txBody>
          <a:bodyPr/>
          <a:lstStyle>
            <a:lvl1pPr marL="0" indent="0">
              <a:lnSpc>
                <a:spcPct val="100000"/>
              </a:lnSpc>
              <a:buNone/>
              <a:defRPr sz="1400">
                <a:solidFill>
                  <a:schemeClr val="bg1">
                    <a:lumMod val="95000"/>
                  </a:schemeClr>
                </a:solidFill>
              </a:defRPr>
            </a:lvl1pPr>
          </a:lstStyle>
          <a:p>
            <a:pPr lvl="0"/>
            <a:r>
              <a:rPr lang="fi-FI" dirty="0"/>
              <a:t>Tehokas viestintä lähtee harkitusta ja hyvin toteutusta viestistä, oli se sitten kuva, video, teksti tai vaikka peli.</a:t>
            </a:r>
          </a:p>
        </p:txBody>
      </p:sp>
      <p:cxnSp>
        <p:nvCxnSpPr>
          <p:cNvPr id="25" name="Straight Connector 24">
            <a:extLst>
              <a:ext uri="{FF2B5EF4-FFF2-40B4-BE49-F238E27FC236}">
                <a16:creationId xmlns:a16="http://schemas.microsoft.com/office/drawing/2014/main" id="{42FCA119-705D-C84B-A979-23553AAC4635}"/>
              </a:ext>
            </a:extLst>
          </p:cNvPr>
          <p:cNvCxnSpPr/>
          <p:nvPr userDrawn="1"/>
        </p:nvCxnSpPr>
        <p:spPr>
          <a:xfrm>
            <a:off x="7993385" y="2025691"/>
            <a:ext cx="0" cy="3312368"/>
          </a:xfrm>
          <a:prstGeom prst="line">
            <a:avLst/>
          </a:prstGeom>
          <a:ln w="25400" cap="rnd">
            <a:solidFill>
              <a:srgbClr val="55B13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C2EB15-DCA7-A545-9FB9-7BB84A6AD96A}"/>
              </a:ext>
            </a:extLst>
          </p:cNvPr>
          <p:cNvCxnSpPr/>
          <p:nvPr userDrawn="1"/>
        </p:nvCxnSpPr>
        <p:spPr>
          <a:xfrm>
            <a:off x="4157985" y="2025691"/>
            <a:ext cx="0" cy="3312368"/>
          </a:xfrm>
          <a:prstGeom prst="line">
            <a:avLst/>
          </a:prstGeom>
          <a:ln w="25400" cap="rnd">
            <a:solidFill>
              <a:srgbClr val="55B131"/>
            </a:solidFill>
            <a:prstDash val="sysDot"/>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87E646A-FD58-AA45-AF46-D1F4251D9A81}"/>
              </a:ext>
            </a:extLst>
          </p:cNvPr>
          <p:cNvSpPr>
            <a:spLocks noGrp="1"/>
          </p:cNvSpPr>
          <p:nvPr>
            <p:ph type="body" sz="quarter" idx="18" hasCustomPrompt="1"/>
          </p:nvPr>
        </p:nvSpPr>
        <p:spPr>
          <a:xfrm>
            <a:off x="4260554" y="1993917"/>
            <a:ext cx="3606246" cy="952465"/>
          </a:xfrm>
          <a:prstGeom prst="rect">
            <a:avLst/>
          </a:prstGeom>
        </p:spPr>
        <p:txBody>
          <a:bodyPr/>
          <a:lstStyle>
            <a:lvl1pPr marL="0" indent="0">
              <a:lnSpc>
                <a:spcPct val="100000"/>
              </a:lnSpc>
              <a:buNone/>
              <a:defRPr sz="1400">
                <a:solidFill>
                  <a:schemeClr val="bg1">
                    <a:lumMod val="95000"/>
                  </a:schemeClr>
                </a:solidFill>
              </a:defRPr>
            </a:lvl1pPr>
          </a:lstStyle>
          <a:p>
            <a:pPr lvl="0"/>
            <a:r>
              <a:rPr lang="fi-FI" dirty="0"/>
              <a:t>Kerro yrityksestä houkuttelevasti siellä missä aktiiviset työnhakijat ovat: Oikotiellä.</a:t>
            </a:r>
          </a:p>
        </p:txBody>
      </p:sp>
      <p:sp>
        <p:nvSpPr>
          <p:cNvPr id="37" name="Text Placeholder 25">
            <a:extLst>
              <a:ext uri="{FF2B5EF4-FFF2-40B4-BE49-F238E27FC236}">
                <a16:creationId xmlns:a16="http://schemas.microsoft.com/office/drawing/2014/main" id="{41D3A2E4-60F7-DF47-B5E9-0E9FFFFF5EED}"/>
              </a:ext>
            </a:extLst>
          </p:cNvPr>
          <p:cNvSpPr>
            <a:spLocks noGrp="1"/>
          </p:cNvSpPr>
          <p:nvPr>
            <p:ph type="body" sz="quarter" idx="19" hasCustomPrompt="1"/>
          </p:nvPr>
        </p:nvSpPr>
        <p:spPr>
          <a:xfrm>
            <a:off x="8140576" y="1993917"/>
            <a:ext cx="3606246" cy="1332083"/>
          </a:xfrm>
          <a:prstGeom prst="rect">
            <a:avLst/>
          </a:prstGeom>
        </p:spPr>
        <p:txBody>
          <a:bodyPr/>
          <a:lstStyle>
            <a:lvl1pPr marL="0" indent="0">
              <a:lnSpc>
                <a:spcPct val="100000"/>
              </a:lnSpc>
              <a:buNone/>
              <a:defRPr sz="1400">
                <a:solidFill>
                  <a:schemeClr val="bg1">
                    <a:lumMod val="95000"/>
                  </a:schemeClr>
                </a:solidFill>
              </a:defRPr>
            </a:lvl1pPr>
          </a:lstStyle>
          <a:p>
            <a:pPr lvl="0"/>
            <a:r>
              <a:rPr lang="fi-FI" dirty="0"/>
              <a:t>Työnantajakuva on viestittävä tehokkaasti myös laajalle potentiaalisen työnhakijoiden joukolle. Sanoman kanavat yhdistettynä sosiaaliseen mediaan tuottaa tehokkaimman tuloksen.</a:t>
            </a:r>
          </a:p>
        </p:txBody>
      </p:sp>
      <p:sp>
        <p:nvSpPr>
          <p:cNvPr id="39" name="Text Placeholder 25">
            <a:extLst>
              <a:ext uri="{FF2B5EF4-FFF2-40B4-BE49-F238E27FC236}">
                <a16:creationId xmlns:a16="http://schemas.microsoft.com/office/drawing/2014/main" id="{F6F1F445-F0A4-E548-8363-6C21172CAD6F}"/>
              </a:ext>
            </a:extLst>
          </p:cNvPr>
          <p:cNvSpPr>
            <a:spLocks noGrp="1"/>
          </p:cNvSpPr>
          <p:nvPr>
            <p:ph type="body" sz="quarter" idx="22" hasCustomPrompt="1"/>
          </p:nvPr>
        </p:nvSpPr>
        <p:spPr>
          <a:xfrm>
            <a:off x="4473287" y="3164348"/>
            <a:ext cx="3167446" cy="270694"/>
          </a:xfrm>
          <a:prstGeom prst="rect">
            <a:avLst/>
          </a:prstGeom>
        </p:spPr>
        <p:txBody>
          <a:bodyPr/>
          <a:lstStyle>
            <a:lvl1pPr marL="0" indent="0" algn="ctr">
              <a:lnSpc>
                <a:spcPct val="100000"/>
              </a:lnSpc>
              <a:buNone/>
              <a:defRPr sz="1400" b="1">
                <a:solidFill>
                  <a:schemeClr val="bg1">
                    <a:lumMod val="95000"/>
                  </a:schemeClr>
                </a:solidFill>
              </a:defRPr>
            </a:lvl1pPr>
          </a:lstStyle>
          <a:p>
            <a:pPr lvl="0"/>
            <a:r>
              <a:rPr lang="fi-FI" dirty="0"/>
              <a:t>Oikotie työnantajaesittely</a:t>
            </a:r>
          </a:p>
        </p:txBody>
      </p:sp>
      <p:sp>
        <p:nvSpPr>
          <p:cNvPr id="40" name="Text Placeholder 25">
            <a:extLst>
              <a:ext uri="{FF2B5EF4-FFF2-40B4-BE49-F238E27FC236}">
                <a16:creationId xmlns:a16="http://schemas.microsoft.com/office/drawing/2014/main" id="{65C15B2A-03F2-0441-9DB0-99ABD723470B}"/>
              </a:ext>
            </a:extLst>
          </p:cNvPr>
          <p:cNvSpPr>
            <a:spLocks noGrp="1"/>
          </p:cNvSpPr>
          <p:nvPr>
            <p:ph type="body" sz="quarter" idx="23" hasCustomPrompt="1"/>
          </p:nvPr>
        </p:nvSpPr>
        <p:spPr>
          <a:xfrm>
            <a:off x="634864" y="3169488"/>
            <a:ext cx="3167446" cy="270694"/>
          </a:xfrm>
          <a:prstGeom prst="rect">
            <a:avLst/>
          </a:prstGeom>
        </p:spPr>
        <p:txBody>
          <a:bodyPr/>
          <a:lstStyle>
            <a:lvl1pPr marL="0" indent="0" algn="ctr">
              <a:lnSpc>
                <a:spcPct val="100000"/>
              </a:lnSpc>
              <a:buNone/>
              <a:defRPr sz="1400" b="1">
                <a:solidFill>
                  <a:schemeClr val="bg1">
                    <a:lumMod val="95000"/>
                  </a:schemeClr>
                </a:solidFill>
              </a:defRPr>
            </a:lvl1pPr>
          </a:lstStyle>
          <a:p>
            <a:pPr lvl="0"/>
            <a:r>
              <a:rPr lang="fi-FI" dirty="0"/>
              <a:t>Työnantajakuvavideot</a:t>
            </a:r>
          </a:p>
        </p:txBody>
      </p:sp>
      <p:sp>
        <p:nvSpPr>
          <p:cNvPr id="47" name="Rounded Rectangle 46">
            <a:extLst>
              <a:ext uri="{FF2B5EF4-FFF2-40B4-BE49-F238E27FC236}">
                <a16:creationId xmlns:a16="http://schemas.microsoft.com/office/drawing/2014/main" id="{296D498E-F2D7-374F-AAA9-489082F435E5}"/>
              </a:ext>
            </a:extLst>
          </p:cNvPr>
          <p:cNvSpPr/>
          <p:nvPr userDrawn="1"/>
        </p:nvSpPr>
        <p:spPr>
          <a:xfrm>
            <a:off x="8232805" y="3484130"/>
            <a:ext cx="3306828" cy="426345"/>
          </a:xfrm>
          <a:prstGeom prst="roundRect">
            <a:avLst/>
          </a:prstGeom>
          <a:solidFill>
            <a:schemeClr val="bg2">
              <a:alpha val="5000"/>
            </a:schemeClr>
          </a:solidFill>
          <a:ln w="31750">
            <a:solidFill>
              <a:schemeClr val="tx1">
                <a:lumMod val="10000"/>
                <a:lumOff val="90000"/>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4" name="Text Placeholder 25">
            <a:extLst>
              <a:ext uri="{FF2B5EF4-FFF2-40B4-BE49-F238E27FC236}">
                <a16:creationId xmlns:a16="http://schemas.microsoft.com/office/drawing/2014/main" id="{B5C3CA32-5965-4442-8FBC-319ED458C2C3}"/>
              </a:ext>
            </a:extLst>
          </p:cNvPr>
          <p:cNvSpPr>
            <a:spLocks noGrp="1"/>
          </p:cNvSpPr>
          <p:nvPr>
            <p:ph type="body" sz="quarter" idx="24" hasCustomPrompt="1"/>
          </p:nvPr>
        </p:nvSpPr>
        <p:spPr>
          <a:xfrm>
            <a:off x="634864" y="3715588"/>
            <a:ext cx="3167446" cy="270694"/>
          </a:xfrm>
          <a:prstGeom prst="rect">
            <a:avLst/>
          </a:prstGeom>
        </p:spPr>
        <p:txBody>
          <a:bodyPr/>
          <a:lstStyle>
            <a:lvl1pPr marL="0" indent="0" algn="ctr">
              <a:lnSpc>
                <a:spcPct val="100000"/>
              </a:lnSpc>
              <a:buNone/>
              <a:defRPr sz="1400" b="1">
                <a:solidFill>
                  <a:schemeClr val="bg1">
                    <a:lumMod val="95000"/>
                  </a:schemeClr>
                </a:solidFill>
              </a:defRPr>
            </a:lvl1pPr>
          </a:lstStyle>
          <a:p>
            <a:pPr lvl="0"/>
            <a:r>
              <a:rPr lang="fi-FI" dirty="0"/>
              <a:t>Artikkelit ja </a:t>
            </a:r>
            <a:r>
              <a:rPr lang="fi-FI" dirty="0" err="1"/>
              <a:t>natiivimainonta</a:t>
            </a:r>
            <a:endParaRPr lang="fi-FI" dirty="0"/>
          </a:p>
        </p:txBody>
      </p:sp>
      <p:sp>
        <p:nvSpPr>
          <p:cNvPr id="55" name="Text Placeholder 25">
            <a:extLst>
              <a:ext uri="{FF2B5EF4-FFF2-40B4-BE49-F238E27FC236}">
                <a16:creationId xmlns:a16="http://schemas.microsoft.com/office/drawing/2014/main" id="{B1A9C4A6-1EC3-FA4C-8F34-F47BB50ABC53}"/>
              </a:ext>
            </a:extLst>
          </p:cNvPr>
          <p:cNvSpPr>
            <a:spLocks noGrp="1"/>
          </p:cNvSpPr>
          <p:nvPr>
            <p:ph type="body" sz="quarter" idx="25" hasCustomPrompt="1"/>
          </p:nvPr>
        </p:nvSpPr>
        <p:spPr>
          <a:xfrm>
            <a:off x="1147311" y="4248988"/>
            <a:ext cx="2082167" cy="474254"/>
          </a:xfrm>
          <a:prstGeom prst="rect">
            <a:avLst/>
          </a:prstGeom>
        </p:spPr>
        <p:txBody>
          <a:bodyPr/>
          <a:lstStyle>
            <a:lvl1pPr marL="0" indent="0" algn="ctr">
              <a:lnSpc>
                <a:spcPct val="100000"/>
              </a:lnSpc>
              <a:buNone/>
              <a:defRPr sz="1400" b="1">
                <a:solidFill>
                  <a:schemeClr val="bg1">
                    <a:lumMod val="95000"/>
                  </a:schemeClr>
                </a:solidFill>
              </a:defRPr>
            </a:lvl1pPr>
          </a:lstStyle>
          <a:p>
            <a:pPr lvl="0"/>
            <a:r>
              <a:rPr lang="fi-FI" dirty="0"/>
              <a:t>Interaktiiviset sisällöt: pelit, </a:t>
            </a:r>
            <a:r>
              <a:rPr lang="fi-FI" dirty="0" err="1"/>
              <a:t>chat</a:t>
            </a:r>
            <a:r>
              <a:rPr lang="fi-FI" dirty="0"/>
              <a:t>, VR</a:t>
            </a:r>
          </a:p>
        </p:txBody>
      </p:sp>
      <p:sp>
        <p:nvSpPr>
          <p:cNvPr id="56" name="Text Placeholder 25">
            <a:extLst>
              <a:ext uri="{FF2B5EF4-FFF2-40B4-BE49-F238E27FC236}">
                <a16:creationId xmlns:a16="http://schemas.microsoft.com/office/drawing/2014/main" id="{504374DF-66AD-D247-8BC8-83A99CF7D063}"/>
              </a:ext>
            </a:extLst>
          </p:cNvPr>
          <p:cNvSpPr>
            <a:spLocks noGrp="1"/>
          </p:cNvSpPr>
          <p:nvPr>
            <p:ph type="body" sz="quarter" idx="26" hasCustomPrompt="1"/>
          </p:nvPr>
        </p:nvSpPr>
        <p:spPr>
          <a:xfrm>
            <a:off x="4392208" y="3710448"/>
            <a:ext cx="3346495" cy="270694"/>
          </a:xfrm>
          <a:prstGeom prst="rect">
            <a:avLst/>
          </a:prstGeom>
        </p:spPr>
        <p:txBody>
          <a:bodyPr/>
          <a:lstStyle>
            <a:lvl1pPr marL="0" indent="0" algn="ctr">
              <a:lnSpc>
                <a:spcPct val="100000"/>
              </a:lnSpc>
              <a:buNone/>
              <a:defRPr sz="1400" b="1">
                <a:solidFill>
                  <a:schemeClr val="bg1">
                    <a:lumMod val="95000"/>
                  </a:schemeClr>
                </a:solidFill>
              </a:defRPr>
            </a:lvl1pPr>
          </a:lstStyle>
          <a:p>
            <a:pPr lvl="0"/>
            <a:r>
              <a:rPr lang="fi-FI" dirty="0"/>
              <a:t>Työpaikkailmoitus (tyylipohja, video)</a:t>
            </a:r>
          </a:p>
        </p:txBody>
      </p:sp>
      <p:sp>
        <p:nvSpPr>
          <p:cNvPr id="57" name="Text Placeholder 25">
            <a:extLst>
              <a:ext uri="{FF2B5EF4-FFF2-40B4-BE49-F238E27FC236}">
                <a16:creationId xmlns:a16="http://schemas.microsoft.com/office/drawing/2014/main" id="{43FA8730-9261-A740-AC10-2BE91423A181}"/>
              </a:ext>
            </a:extLst>
          </p:cNvPr>
          <p:cNvSpPr>
            <a:spLocks noGrp="1"/>
          </p:cNvSpPr>
          <p:nvPr>
            <p:ph type="body" sz="quarter" idx="27" hasCustomPrompt="1"/>
          </p:nvPr>
        </p:nvSpPr>
        <p:spPr>
          <a:xfrm>
            <a:off x="8296352" y="3564942"/>
            <a:ext cx="3167446" cy="270694"/>
          </a:xfrm>
          <a:prstGeom prst="rect">
            <a:avLst/>
          </a:prstGeom>
        </p:spPr>
        <p:txBody>
          <a:bodyPr/>
          <a:lstStyle>
            <a:lvl1pPr marL="0" indent="0" algn="ctr">
              <a:lnSpc>
                <a:spcPct val="100000"/>
              </a:lnSpc>
              <a:buNone/>
              <a:defRPr sz="1400" b="1">
                <a:solidFill>
                  <a:schemeClr val="bg1">
                    <a:lumMod val="95000"/>
                  </a:schemeClr>
                </a:solidFill>
              </a:defRPr>
            </a:lvl1pPr>
          </a:lstStyle>
          <a:p>
            <a:pPr lvl="0"/>
            <a:r>
              <a:rPr lang="fi-FI" dirty="0"/>
              <a:t>Oikotie </a:t>
            </a:r>
            <a:r>
              <a:rPr lang="fi-FI" dirty="0" err="1"/>
              <a:t>somekampanja</a:t>
            </a:r>
            <a:endParaRPr lang="fi-FI" dirty="0"/>
          </a:p>
        </p:txBody>
      </p:sp>
    </p:spTree>
    <p:extLst>
      <p:ext uri="{BB962C8B-B14F-4D97-AF65-F5344CB8AC3E}">
        <p14:creationId xmlns:p14="http://schemas.microsoft.com/office/powerpoint/2010/main" val="705475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A64C923-9FA3-B043-855C-3F774C869CE4}"/>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11B932D2-FC6D-DE4B-9675-B6C2EBAF91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FB76CE17-0EEA-9F4D-9AE2-6454D5D6BDEE}"/>
              </a:ext>
            </a:extLst>
          </p:cNvPr>
          <p:cNvSpPr>
            <a:spLocks noGrp="1"/>
          </p:cNvSpPr>
          <p:nvPr>
            <p:ph type="dt" sz="half" idx="10"/>
          </p:nvPr>
        </p:nvSpPr>
        <p:spPr/>
        <p:txBody>
          <a:bodyPr/>
          <a:lstStyle/>
          <a:p>
            <a:fld id="{2E2B3CEC-EB08-5D4B-99EF-79B9295EACEE}" type="datetimeFigureOut">
              <a:rPr lang="fi-FI" smtClean="0"/>
              <a:t>4.3.2021</a:t>
            </a:fld>
            <a:endParaRPr lang="fi-FI"/>
          </a:p>
        </p:txBody>
      </p:sp>
      <p:sp>
        <p:nvSpPr>
          <p:cNvPr id="5" name="Alatunnisteen paikkamerkki 4">
            <a:extLst>
              <a:ext uri="{FF2B5EF4-FFF2-40B4-BE49-F238E27FC236}">
                <a16:creationId xmlns:a16="http://schemas.microsoft.com/office/drawing/2014/main" id="{98927165-B5B5-A748-A108-0994884B9EA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F296F51-3A25-F446-BCF2-04209114921D}"/>
              </a:ext>
            </a:extLst>
          </p:cNvPr>
          <p:cNvSpPr>
            <a:spLocks noGrp="1"/>
          </p:cNvSpPr>
          <p:nvPr>
            <p:ph type="sldNum" sz="quarter" idx="12"/>
          </p:nvPr>
        </p:nvSpPr>
        <p:spPr/>
        <p:txBody>
          <a:bodyPr/>
          <a:lstStyle/>
          <a:p>
            <a:fld id="{17897F94-5D60-D444-97D3-01C6D761D96D}" type="slidenum">
              <a:rPr lang="fi-FI" smtClean="0"/>
              <a:t>‹#›</a:t>
            </a:fld>
            <a:endParaRPr lang="fi-FI"/>
          </a:p>
        </p:txBody>
      </p:sp>
    </p:spTree>
    <p:extLst>
      <p:ext uri="{BB962C8B-B14F-4D97-AF65-F5344CB8AC3E}">
        <p14:creationId xmlns:p14="http://schemas.microsoft.com/office/powerpoint/2010/main" val="1940399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umma_vuosikello">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B9E21514-770F-6E43-B11B-1C32DE43E058}"/>
              </a:ext>
            </a:extLst>
          </p:cNvPr>
          <p:cNvGrpSpPr/>
          <p:nvPr userDrawn="1"/>
        </p:nvGrpSpPr>
        <p:grpSpPr>
          <a:xfrm>
            <a:off x="6424521" y="2172466"/>
            <a:ext cx="2041342" cy="3920210"/>
            <a:chOff x="6424521" y="2172466"/>
            <a:chExt cx="2041342" cy="3920210"/>
          </a:xfrm>
        </p:grpSpPr>
        <p:cxnSp>
          <p:nvCxnSpPr>
            <p:cNvPr id="35" name="Straight Connector 34">
              <a:extLst>
                <a:ext uri="{FF2B5EF4-FFF2-40B4-BE49-F238E27FC236}">
                  <a16:creationId xmlns:a16="http://schemas.microsoft.com/office/drawing/2014/main" id="{29658AD6-E21A-014D-AF62-B1561F29DC60}"/>
                </a:ext>
              </a:extLst>
            </p:cNvPr>
            <p:cNvCxnSpPr>
              <a:cxnSpLocks/>
            </p:cNvCxnSpPr>
            <p:nvPr/>
          </p:nvCxnSpPr>
          <p:spPr>
            <a:xfrm flipH="1">
              <a:off x="6424521" y="2172466"/>
              <a:ext cx="128704" cy="329579"/>
            </a:xfrm>
            <a:prstGeom prst="line">
              <a:avLst/>
            </a:prstGeom>
            <a:ln w="19050">
              <a:solidFill>
                <a:srgbClr val="55B13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9FAF33-8DD0-E646-8367-CA5D3A448170}"/>
                </a:ext>
              </a:extLst>
            </p:cNvPr>
            <p:cNvCxnSpPr>
              <a:cxnSpLocks/>
            </p:cNvCxnSpPr>
            <p:nvPr/>
          </p:nvCxnSpPr>
          <p:spPr>
            <a:xfrm flipH="1">
              <a:off x="7238044" y="2489545"/>
              <a:ext cx="620897" cy="447640"/>
            </a:xfrm>
            <a:prstGeom prst="line">
              <a:avLst/>
            </a:prstGeom>
            <a:ln w="19050">
              <a:solidFill>
                <a:srgbClr val="55B13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A58C139-C7F6-D248-9EA9-C9390749BF8E}"/>
                </a:ext>
              </a:extLst>
            </p:cNvPr>
            <p:cNvCxnSpPr>
              <a:cxnSpLocks/>
            </p:cNvCxnSpPr>
            <p:nvPr/>
          </p:nvCxnSpPr>
          <p:spPr>
            <a:xfrm flipH="1">
              <a:off x="7692984" y="3455987"/>
              <a:ext cx="772879" cy="225253"/>
            </a:xfrm>
            <a:prstGeom prst="line">
              <a:avLst/>
            </a:prstGeom>
            <a:ln w="19050">
              <a:solidFill>
                <a:srgbClr val="55B13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8E9D1B3-194B-EE4C-878A-921AC6C4DE6B}"/>
                </a:ext>
              </a:extLst>
            </p:cNvPr>
            <p:cNvCxnSpPr>
              <a:cxnSpLocks/>
            </p:cNvCxnSpPr>
            <p:nvPr/>
          </p:nvCxnSpPr>
          <p:spPr>
            <a:xfrm flipH="1" flipV="1">
              <a:off x="7708429" y="4506171"/>
              <a:ext cx="757434" cy="118410"/>
            </a:xfrm>
            <a:prstGeom prst="line">
              <a:avLst/>
            </a:prstGeom>
            <a:ln w="19050">
              <a:solidFill>
                <a:srgbClr val="55B13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B26F014-5D03-E847-8F4D-E8D32C0E3BFC}"/>
                </a:ext>
              </a:extLst>
            </p:cNvPr>
            <p:cNvCxnSpPr>
              <a:cxnSpLocks/>
            </p:cNvCxnSpPr>
            <p:nvPr/>
          </p:nvCxnSpPr>
          <p:spPr>
            <a:xfrm flipH="1" flipV="1">
              <a:off x="7273963" y="5316680"/>
              <a:ext cx="584977" cy="400538"/>
            </a:xfrm>
            <a:prstGeom prst="line">
              <a:avLst/>
            </a:prstGeom>
            <a:ln w="19050">
              <a:solidFill>
                <a:srgbClr val="55B13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7AB4767-FB2C-934A-BDD9-0D23170E0B43}"/>
                </a:ext>
              </a:extLst>
            </p:cNvPr>
            <p:cNvCxnSpPr>
              <a:cxnSpLocks/>
            </p:cNvCxnSpPr>
            <p:nvPr/>
          </p:nvCxnSpPr>
          <p:spPr>
            <a:xfrm flipH="1" flipV="1">
              <a:off x="6476025" y="5786443"/>
              <a:ext cx="77201" cy="306233"/>
            </a:xfrm>
            <a:prstGeom prst="line">
              <a:avLst/>
            </a:prstGeom>
            <a:ln w="19050">
              <a:solidFill>
                <a:srgbClr val="55B131"/>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FC80926B-5932-464D-AC89-39225FABE131}"/>
              </a:ext>
            </a:extLst>
          </p:cNvPr>
          <p:cNvGrpSpPr/>
          <p:nvPr userDrawn="1"/>
        </p:nvGrpSpPr>
        <p:grpSpPr>
          <a:xfrm flipH="1">
            <a:off x="3621290" y="2172466"/>
            <a:ext cx="2007560" cy="3920210"/>
            <a:chOff x="6458303" y="2172466"/>
            <a:chExt cx="2007560" cy="3920210"/>
          </a:xfrm>
        </p:grpSpPr>
        <p:cxnSp>
          <p:nvCxnSpPr>
            <p:cNvPr id="42" name="Straight Connector 41">
              <a:extLst>
                <a:ext uri="{FF2B5EF4-FFF2-40B4-BE49-F238E27FC236}">
                  <a16:creationId xmlns:a16="http://schemas.microsoft.com/office/drawing/2014/main" id="{48397E68-AC20-CD4B-B612-A06D88AAEBBB}"/>
                </a:ext>
              </a:extLst>
            </p:cNvPr>
            <p:cNvCxnSpPr>
              <a:cxnSpLocks/>
            </p:cNvCxnSpPr>
            <p:nvPr/>
          </p:nvCxnSpPr>
          <p:spPr>
            <a:xfrm flipH="1">
              <a:off x="6458303" y="2172466"/>
              <a:ext cx="94922" cy="336850"/>
            </a:xfrm>
            <a:prstGeom prst="line">
              <a:avLst/>
            </a:prstGeom>
            <a:ln w="19050">
              <a:solidFill>
                <a:srgbClr val="55B13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A72A76C-DEF1-7146-AEB8-D5C8D5B1CDA1}"/>
                </a:ext>
              </a:extLst>
            </p:cNvPr>
            <p:cNvCxnSpPr>
              <a:cxnSpLocks/>
            </p:cNvCxnSpPr>
            <p:nvPr/>
          </p:nvCxnSpPr>
          <p:spPr>
            <a:xfrm flipH="1">
              <a:off x="7226858" y="2489545"/>
              <a:ext cx="632082" cy="458152"/>
            </a:xfrm>
            <a:prstGeom prst="line">
              <a:avLst/>
            </a:prstGeom>
            <a:ln w="19050">
              <a:solidFill>
                <a:srgbClr val="55B13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9DAF31A-BCBD-7041-AB31-C7E8B253EF53}"/>
                </a:ext>
              </a:extLst>
            </p:cNvPr>
            <p:cNvCxnSpPr>
              <a:cxnSpLocks/>
            </p:cNvCxnSpPr>
            <p:nvPr/>
          </p:nvCxnSpPr>
          <p:spPr>
            <a:xfrm flipH="1">
              <a:off x="7659795" y="3455987"/>
              <a:ext cx="806068" cy="225253"/>
            </a:xfrm>
            <a:prstGeom prst="line">
              <a:avLst/>
            </a:prstGeom>
            <a:ln w="19050">
              <a:solidFill>
                <a:srgbClr val="55B13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CA685D-DA55-9C4B-AAB5-2BFB45695906}"/>
                </a:ext>
              </a:extLst>
            </p:cNvPr>
            <p:cNvCxnSpPr>
              <a:cxnSpLocks/>
            </p:cNvCxnSpPr>
            <p:nvPr/>
          </p:nvCxnSpPr>
          <p:spPr>
            <a:xfrm flipH="1" flipV="1">
              <a:off x="7696646" y="4525663"/>
              <a:ext cx="769217" cy="98918"/>
            </a:xfrm>
            <a:prstGeom prst="line">
              <a:avLst/>
            </a:prstGeom>
            <a:ln w="19050">
              <a:solidFill>
                <a:srgbClr val="55B13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35F733A-ABC4-1448-BB97-00E43C0E1F4B}"/>
                </a:ext>
              </a:extLst>
            </p:cNvPr>
            <p:cNvCxnSpPr>
              <a:cxnSpLocks/>
            </p:cNvCxnSpPr>
            <p:nvPr/>
          </p:nvCxnSpPr>
          <p:spPr>
            <a:xfrm flipH="1" flipV="1">
              <a:off x="7250600" y="5316680"/>
              <a:ext cx="608340" cy="400538"/>
            </a:xfrm>
            <a:prstGeom prst="line">
              <a:avLst/>
            </a:prstGeom>
            <a:ln w="19050">
              <a:solidFill>
                <a:srgbClr val="55B13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DF570BA-10A9-F340-BD4C-9A8AAFDBBA9F}"/>
                </a:ext>
              </a:extLst>
            </p:cNvPr>
            <p:cNvCxnSpPr>
              <a:cxnSpLocks/>
            </p:cNvCxnSpPr>
            <p:nvPr/>
          </p:nvCxnSpPr>
          <p:spPr>
            <a:xfrm flipH="1" flipV="1">
              <a:off x="6496663" y="5786443"/>
              <a:ext cx="56562" cy="306233"/>
            </a:xfrm>
            <a:prstGeom prst="line">
              <a:avLst/>
            </a:prstGeom>
            <a:ln w="19050">
              <a:solidFill>
                <a:srgbClr val="55B131"/>
              </a:solidFill>
            </a:ln>
          </p:spPr>
          <p:style>
            <a:lnRef idx="1">
              <a:schemeClr val="accent1"/>
            </a:lnRef>
            <a:fillRef idx="0">
              <a:schemeClr val="accent1"/>
            </a:fillRef>
            <a:effectRef idx="0">
              <a:schemeClr val="accent1"/>
            </a:effectRef>
            <a:fontRef idx="minor">
              <a:schemeClr val="tx1"/>
            </a:fontRef>
          </p:style>
        </p:cxnSp>
      </p:grpSp>
      <p:cxnSp>
        <p:nvCxnSpPr>
          <p:cNvPr id="3" name="Straight Connector 2">
            <a:extLst>
              <a:ext uri="{FF2B5EF4-FFF2-40B4-BE49-F238E27FC236}">
                <a16:creationId xmlns:a16="http://schemas.microsoft.com/office/drawing/2014/main" id="{46D1A7D3-AA2E-714F-88D4-EB5D116D36C6}"/>
              </a:ext>
            </a:extLst>
          </p:cNvPr>
          <p:cNvCxnSpPr>
            <a:cxnSpLocks/>
          </p:cNvCxnSpPr>
          <p:nvPr userDrawn="1"/>
        </p:nvCxnSpPr>
        <p:spPr>
          <a:xfrm flipV="1">
            <a:off x="360537" y="0"/>
            <a:ext cx="794" cy="948679"/>
          </a:xfrm>
          <a:prstGeom prst="line">
            <a:avLst/>
          </a:prstGeom>
          <a:ln w="31750">
            <a:solidFill>
              <a:srgbClr val="55B131"/>
            </a:solidFill>
          </a:ln>
        </p:spPr>
        <p:style>
          <a:lnRef idx="1">
            <a:schemeClr val="accent1"/>
          </a:lnRef>
          <a:fillRef idx="0">
            <a:schemeClr val="accent1"/>
          </a:fillRef>
          <a:effectRef idx="0">
            <a:schemeClr val="accent1"/>
          </a:effectRef>
          <a:fontRef idx="minor">
            <a:schemeClr val="tx1"/>
          </a:fontRef>
        </p:style>
      </p:cxnSp>
      <p:sp>
        <p:nvSpPr>
          <p:cNvPr id="4" name="Text Placeholder 11">
            <a:extLst>
              <a:ext uri="{FF2B5EF4-FFF2-40B4-BE49-F238E27FC236}">
                <a16:creationId xmlns:a16="http://schemas.microsoft.com/office/drawing/2014/main" id="{8A3B952B-F3A9-3746-8BCC-C2A4E76578A4}"/>
              </a:ext>
            </a:extLst>
          </p:cNvPr>
          <p:cNvSpPr>
            <a:spLocks noGrp="1"/>
          </p:cNvSpPr>
          <p:nvPr>
            <p:ph type="body" sz="quarter" idx="10" hasCustomPrompt="1"/>
          </p:nvPr>
        </p:nvSpPr>
        <p:spPr>
          <a:xfrm>
            <a:off x="449171" y="635755"/>
            <a:ext cx="4844448" cy="406729"/>
          </a:xfrm>
          <a:prstGeom prst="rect">
            <a:avLst/>
          </a:prstGeom>
        </p:spPr>
        <p:txBody>
          <a:bodyPr/>
          <a:lstStyle>
            <a:lvl1pPr marL="0" indent="0">
              <a:buNone/>
              <a:defRPr sz="2200">
                <a:solidFill>
                  <a:srgbClr val="55B130"/>
                </a:solidFill>
              </a:defRPr>
            </a:lvl1pPr>
          </a:lstStyle>
          <a:p>
            <a:pPr lvl="0"/>
            <a:r>
              <a:rPr lang="fi-FI" dirty="0"/>
              <a:t>PÄÄOTSIKKO TÄHÄN</a:t>
            </a:r>
          </a:p>
        </p:txBody>
      </p:sp>
      <p:sp>
        <p:nvSpPr>
          <p:cNvPr id="5" name="Text Placeholder 2">
            <a:extLst>
              <a:ext uri="{FF2B5EF4-FFF2-40B4-BE49-F238E27FC236}">
                <a16:creationId xmlns:a16="http://schemas.microsoft.com/office/drawing/2014/main" id="{A01F3D4C-D360-224E-9898-DBDE11C1FC9B}"/>
              </a:ext>
            </a:extLst>
          </p:cNvPr>
          <p:cNvSpPr>
            <a:spLocks noGrp="1"/>
          </p:cNvSpPr>
          <p:nvPr>
            <p:ph type="body" sz="quarter" idx="11" hasCustomPrompt="1"/>
          </p:nvPr>
        </p:nvSpPr>
        <p:spPr>
          <a:xfrm>
            <a:off x="449171" y="1042485"/>
            <a:ext cx="6480000" cy="449968"/>
          </a:xfrm>
          <a:prstGeom prst="rect">
            <a:avLst/>
          </a:prstGeom>
        </p:spPr>
        <p:txBody>
          <a:bodyPr/>
          <a:lstStyle>
            <a:lvl1pPr marL="0" indent="0">
              <a:buNone/>
              <a:defRPr sz="2800" b="0">
                <a:solidFill>
                  <a:schemeClr val="bg1">
                    <a:lumMod val="95000"/>
                  </a:schemeClr>
                </a:solidFill>
              </a:defRPr>
            </a:lvl1pPr>
          </a:lstStyle>
          <a:p>
            <a:pPr lvl="0"/>
            <a:r>
              <a:rPr lang="fi-FI" dirty="0"/>
              <a:t>Alaotsikko tulee tähän</a:t>
            </a:r>
          </a:p>
        </p:txBody>
      </p:sp>
      <p:grpSp>
        <p:nvGrpSpPr>
          <p:cNvPr id="18" name="Group 17">
            <a:extLst>
              <a:ext uri="{FF2B5EF4-FFF2-40B4-BE49-F238E27FC236}">
                <a16:creationId xmlns:a16="http://schemas.microsoft.com/office/drawing/2014/main" id="{4600495F-3178-D94C-A394-985E00A90909}"/>
              </a:ext>
            </a:extLst>
          </p:cNvPr>
          <p:cNvGrpSpPr/>
          <p:nvPr userDrawn="1"/>
        </p:nvGrpSpPr>
        <p:grpSpPr>
          <a:xfrm>
            <a:off x="3303073" y="2313747"/>
            <a:ext cx="5493780" cy="3662520"/>
            <a:chOff x="3303073" y="2228768"/>
            <a:chExt cx="5493780" cy="3662520"/>
          </a:xfrm>
        </p:grpSpPr>
        <p:graphicFrame>
          <p:nvGraphicFramePr>
            <p:cNvPr id="19" name="Chart 18">
              <a:extLst>
                <a:ext uri="{FF2B5EF4-FFF2-40B4-BE49-F238E27FC236}">
                  <a16:creationId xmlns:a16="http://schemas.microsoft.com/office/drawing/2014/main" id="{AF461616-0B61-B94F-93E8-EE1CA722D5A1}"/>
                </a:ext>
              </a:extLst>
            </p:cNvPr>
            <p:cNvGraphicFramePr/>
            <p:nvPr/>
          </p:nvGraphicFramePr>
          <p:xfrm>
            <a:off x="3303073" y="2228768"/>
            <a:ext cx="5493780" cy="3662520"/>
          </p:xfrm>
          <a:graphic>
            <a:graphicData uri="http://schemas.openxmlformats.org/drawingml/2006/chart">
              <c:chart xmlns:c="http://schemas.openxmlformats.org/drawingml/2006/chart" xmlns:r="http://schemas.openxmlformats.org/officeDocument/2006/relationships" r:id="rId2"/>
            </a:graphicData>
          </a:graphic>
        </p:graphicFrame>
        <p:sp>
          <p:nvSpPr>
            <p:cNvPr id="20" name="TextBox 19">
              <a:extLst>
                <a:ext uri="{FF2B5EF4-FFF2-40B4-BE49-F238E27FC236}">
                  <a16:creationId xmlns:a16="http://schemas.microsoft.com/office/drawing/2014/main" id="{9F9278D5-7AEC-394F-9023-B82CFE7D72E8}"/>
                </a:ext>
              </a:extLst>
            </p:cNvPr>
            <p:cNvSpPr txBox="1"/>
            <p:nvPr/>
          </p:nvSpPr>
          <p:spPr>
            <a:xfrm>
              <a:off x="6180075" y="2540571"/>
              <a:ext cx="504056" cy="369332"/>
            </a:xfrm>
            <a:prstGeom prst="rect">
              <a:avLst/>
            </a:prstGeom>
            <a:noFill/>
          </p:spPr>
          <p:txBody>
            <a:bodyPr wrap="square" rtlCol="0">
              <a:spAutoFit/>
            </a:bodyPr>
            <a:lstStyle/>
            <a:p>
              <a:r>
                <a:rPr lang="fi-FI" sz="1800" dirty="0">
                  <a:solidFill>
                    <a:schemeClr val="bg2"/>
                  </a:solidFill>
                </a:rPr>
                <a:t>01</a:t>
              </a:r>
            </a:p>
          </p:txBody>
        </p:sp>
        <p:sp>
          <p:nvSpPr>
            <p:cNvPr id="21" name="TextBox 20">
              <a:extLst>
                <a:ext uri="{FF2B5EF4-FFF2-40B4-BE49-F238E27FC236}">
                  <a16:creationId xmlns:a16="http://schemas.microsoft.com/office/drawing/2014/main" id="{075B408F-3C22-2448-BA61-B9EB5EB350E8}"/>
                </a:ext>
              </a:extLst>
            </p:cNvPr>
            <p:cNvSpPr txBox="1"/>
            <p:nvPr/>
          </p:nvSpPr>
          <p:spPr>
            <a:xfrm>
              <a:off x="6795944" y="2896401"/>
              <a:ext cx="504056" cy="369332"/>
            </a:xfrm>
            <a:prstGeom prst="rect">
              <a:avLst/>
            </a:prstGeom>
            <a:noFill/>
          </p:spPr>
          <p:txBody>
            <a:bodyPr wrap="square" rtlCol="0">
              <a:spAutoFit/>
            </a:bodyPr>
            <a:lstStyle/>
            <a:p>
              <a:r>
                <a:rPr lang="fi-FI" sz="1800" dirty="0">
                  <a:solidFill>
                    <a:schemeClr val="bg2"/>
                  </a:solidFill>
                </a:rPr>
                <a:t>02</a:t>
              </a:r>
            </a:p>
          </p:txBody>
        </p:sp>
        <p:sp>
          <p:nvSpPr>
            <p:cNvPr id="22" name="TextBox 21">
              <a:extLst>
                <a:ext uri="{FF2B5EF4-FFF2-40B4-BE49-F238E27FC236}">
                  <a16:creationId xmlns:a16="http://schemas.microsoft.com/office/drawing/2014/main" id="{FBA081C0-A1E2-2149-A427-466B5F197289}"/>
                </a:ext>
              </a:extLst>
            </p:cNvPr>
            <p:cNvSpPr txBox="1"/>
            <p:nvPr/>
          </p:nvSpPr>
          <p:spPr>
            <a:xfrm>
              <a:off x="7147222" y="3527149"/>
              <a:ext cx="504056" cy="369332"/>
            </a:xfrm>
            <a:prstGeom prst="rect">
              <a:avLst/>
            </a:prstGeom>
            <a:noFill/>
          </p:spPr>
          <p:txBody>
            <a:bodyPr wrap="square" rtlCol="0">
              <a:spAutoFit/>
            </a:bodyPr>
            <a:lstStyle/>
            <a:p>
              <a:r>
                <a:rPr lang="fi-FI" sz="1800" dirty="0">
                  <a:solidFill>
                    <a:schemeClr val="bg2"/>
                  </a:solidFill>
                </a:rPr>
                <a:t>03</a:t>
              </a:r>
            </a:p>
          </p:txBody>
        </p:sp>
        <p:sp>
          <p:nvSpPr>
            <p:cNvPr id="23" name="TextBox 22">
              <a:extLst>
                <a:ext uri="{FF2B5EF4-FFF2-40B4-BE49-F238E27FC236}">
                  <a16:creationId xmlns:a16="http://schemas.microsoft.com/office/drawing/2014/main" id="{4F90C009-E2C0-7F45-A5BA-5FD3EA5D1A71}"/>
                </a:ext>
              </a:extLst>
            </p:cNvPr>
            <p:cNvSpPr txBox="1"/>
            <p:nvPr/>
          </p:nvSpPr>
          <p:spPr>
            <a:xfrm>
              <a:off x="7155860" y="4209275"/>
              <a:ext cx="504056" cy="369332"/>
            </a:xfrm>
            <a:prstGeom prst="rect">
              <a:avLst/>
            </a:prstGeom>
            <a:noFill/>
          </p:spPr>
          <p:txBody>
            <a:bodyPr wrap="square" rtlCol="0">
              <a:spAutoFit/>
            </a:bodyPr>
            <a:lstStyle/>
            <a:p>
              <a:r>
                <a:rPr lang="fi-FI" sz="1800" dirty="0">
                  <a:solidFill>
                    <a:schemeClr val="bg2"/>
                  </a:solidFill>
                </a:rPr>
                <a:t>04</a:t>
              </a:r>
            </a:p>
          </p:txBody>
        </p:sp>
        <p:sp>
          <p:nvSpPr>
            <p:cNvPr id="24" name="TextBox 23">
              <a:extLst>
                <a:ext uri="{FF2B5EF4-FFF2-40B4-BE49-F238E27FC236}">
                  <a16:creationId xmlns:a16="http://schemas.microsoft.com/office/drawing/2014/main" id="{DE277C91-1EFD-1B48-940E-C747B90340B9}"/>
                </a:ext>
              </a:extLst>
            </p:cNvPr>
            <p:cNvSpPr txBox="1"/>
            <p:nvPr/>
          </p:nvSpPr>
          <p:spPr>
            <a:xfrm>
              <a:off x="6792463" y="4862369"/>
              <a:ext cx="504056" cy="369332"/>
            </a:xfrm>
            <a:prstGeom prst="rect">
              <a:avLst/>
            </a:prstGeom>
            <a:noFill/>
          </p:spPr>
          <p:txBody>
            <a:bodyPr wrap="square" rtlCol="0">
              <a:spAutoFit/>
            </a:bodyPr>
            <a:lstStyle/>
            <a:p>
              <a:r>
                <a:rPr lang="fi-FI" sz="1800" dirty="0">
                  <a:solidFill>
                    <a:schemeClr val="bg2"/>
                  </a:solidFill>
                </a:rPr>
                <a:t>05</a:t>
              </a:r>
            </a:p>
          </p:txBody>
        </p:sp>
        <p:sp>
          <p:nvSpPr>
            <p:cNvPr id="25" name="TextBox 24">
              <a:extLst>
                <a:ext uri="{FF2B5EF4-FFF2-40B4-BE49-F238E27FC236}">
                  <a16:creationId xmlns:a16="http://schemas.microsoft.com/office/drawing/2014/main" id="{DFFC7A2A-37AF-3C4B-9B9F-1E9809545F11}"/>
                </a:ext>
              </a:extLst>
            </p:cNvPr>
            <p:cNvSpPr txBox="1"/>
            <p:nvPr/>
          </p:nvSpPr>
          <p:spPr>
            <a:xfrm>
              <a:off x="6167654" y="5231701"/>
              <a:ext cx="504056" cy="369332"/>
            </a:xfrm>
            <a:prstGeom prst="rect">
              <a:avLst/>
            </a:prstGeom>
            <a:noFill/>
          </p:spPr>
          <p:txBody>
            <a:bodyPr wrap="square" rtlCol="0">
              <a:spAutoFit/>
            </a:bodyPr>
            <a:lstStyle/>
            <a:p>
              <a:r>
                <a:rPr lang="fi-FI" sz="1800" dirty="0">
                  <a:solidFill>
                    <a:schemeClr val="bg2"/>
                  </a:solidFill>
                </a:rPr>
                <a:t>06</a:t>
              </a:r>
            </a:p>
          </p:txBody>
        </p:sp>
        <p:sp>
          <p:nvSpPr>
            <p:cNvPr id="26" name="TextBox 25">
              <a:extLst>
                <a:ext uri="{FF2B5EF4-FFF2-40B4-BE49-F238E27FC236}">
                  <a16:creationId xmlns:a16="http://schemas.microsoft.com/office/drawing/2014/main" id="{9CBACC73-F45A-4F4D-8A4D-E274624B7419}"/>
                </a:ext>
              </a:extLst>
            </p:cNvPr>
            <p:cNvSpPr txBox="1"/>
            <p:nvPr/>
          </p:nvSpPr>
          <p:spPr>
            <a:xfrm>
              <a:off x="5473105" y="5223988"/>
              <a:ext cx="504056" cy="369332"/>
            </a:xfrm>
            <a:prstGeom prst="rect">
              <a:avLst/>
            </a:prstGeom>
            <a:noFill/>
          </p:spPr>
          <p:txBody>
            <a:bodyPr wrap="square" rtlCol="0">
              <a:spAutoFit/>
            </a:bodyPr>
            <a:lstStyle/>
            <a:p>
              <a:r>
                <a:rPr lang="fi-FI" sz="1800" dirty="0">
                  <a:solidFill>
                    <a:schemeClr val="bg2"/>
                  </a:solidFill>
                </a:rPr>
                <a:t>07</a:t>
              </a:r>
            </a:p>
          </p:txBody>
        </p:sp>
        <p:sp>
          <p:nvSpPr>
            <p:cNvPr id="27" name="TextBox 26">
              <a:extLst>
                <a:ext uri="{FF2B5EF4-FFF2-40B4-BE49-F238E27FC236}">
                  <a16:creationId xmlns:a16="http://schemas.microsoft.com/office/drawing/2014/main" id="{04BC2AA8-CFC6-2642-889B-C47048377F1D}"/>
                </a:ext>
              </a:extLst>
            </p:cNvPr>
            <p:cNvSpPr txBox="1"/>
            <p:nvPr/>
          </p:nvSpPr>
          <p:spPr>
            <a:xfrm>
              <a:off x="4849915" y="4853786"/>
              <a:ext cx="504056" cy="369332"/>
            </a:xfrm>
            <a:prstGeom prst="rect">
              <a:avLst/>
            </a:prstGeom>
            <a:noFill/>
          </p:spPr>
          <p:txBody>
            <a:bodyPr wrap="square" rtlCol="0">
              <a:spAutoFit/>
            </a:bodyPr>
            <a:lstStyle/>
            <a:p>
              <a:r>
                <a:rPr lang="fi-FI" sz="1800" dirty="0">
                  <a:solidFill>
                    <a:schemeClr val="bg2"/>
                  </a:solidFill>
                </a:rPr>
                <a:t>08</a:t>
              </a:r>
            </a:p>
          </p:txBody>
        </p:sp>
        <p:sp>
          <p:nvSpPr>
            <p:cNvPr id="28" name="TextBox 27">
              <a:extLst>
                <a:ext uri="{FF2B5EF4-FFF2-40B4-BE49-F238E27FC236}">
                  <a16:creationId xmlns:a16="http://schemas.microsoft.com/office/drawing/2014/main" id="{2A7BBB31-04F0-894D-AC45-78D1939BD91B}"/>
                </a:ext>
              </a:extLst>
            </p:cNvPr>
            <p:cNvSpPr txBox="1"/>
            <p:nvPr/>
          </p:nvSpPr>
          <p:spPr>
            <a:xfrm>
              <a:off x="4502695" y="4228595"/>
              <a:ext cx="504056" cy="369332"/>
            </a:xfrm>
            <a:prstGeom prst="rect">
              <a:avLst/>
            </a:prstGeom>
            <a:noFill/>
          </p:spPr>
          <p:txBody>
            <a:bodyPr wrap="square" rtlCol="0">
              <a:spAutoFit/>
            </a:bodyPr>
            <a:lstStyle/>
            <a:p>
              <a:r>
                <a:rPr lang="fi-FI" sz="1800" dirty="0">
                  <a:solidFill>
                    <a:schemeClr val="bg2"/>
                  </a:solidFill>
                </a:rPr>
                <a:t>09</a:t>
              </a:r>
            </a:p>
          </p:txBody>
        </p:sp>
        <p:sp>
          <p:nvSpPr>
            <p:cNvPr id="29" name="TextBox 28">
              <a:extLst>
                <a:ext uri="{FF2B5EF4-FFF2-40B4-BE49-F238E27FC236}">
                  <a16:creationId xmlns:a16="http://schemas.microsoft.com/office/drawing/2014/main" id="{C3E3C9D0-12F9-3F4D-808D-D047D757F129}"/>
                </a:ext>
              </a:extLst>
            </p:cNvPr>
            <p:cNvSpPr txBox="1"/>
            <p:nvPr/>
          </p:nvSpPr>
          <p:spPr>
            <a:xfrm>
              <a:off x="4469064" y="3527607"/>
              <a:ext cx="504056" cy="369332"/>
            </a:xfrm>
            <a:prstGeom prst="rect">
              <a:avLst/>
            </a:prstGeom>
            <a:noFill/>
          </p:spPr>
          <p:txBody>
            <a:bodyPr wrap="square" rtlCol="0">
              <a:spAutoFit/>
            </a:bodyPr>
            <a:lstStyle/>
            <a:p>
              <a:r>
                <a:rPr lang="fi-FI" sz="1800" dirty="0">
                  <a:solidFill>
                    <a:schemeClr val="bg2"/>
                  </a:solidFill>
                </a:rPr>
                <a:t>10</a:t>
              </a:r>
            </a:p>
          </p:txBody>
        </p:sp>
        <p:sp>
          <p:nvSpPr>
            <p:cNvPr id="30" name="TextBox 29">
              <a:extLst>
                <a:ext uri="{FF2B5EF4-FFF2-40B4-BE49-F238E27FC236}">
                  <a16:creationId xmlns:a16="http://schemas.microsoft.com/office/drawing/2014/main" id="{4842A31F-59D7-7540-AAC1-A3551AC8F237}"/>
                </a:ext>
              </a:extLst>
            </p:cNvPr>
            <p:cNvSpPr txBox="1"/>
            <p:nvPr/>
          </p:nvSpPr>
          <p:spPr>
            <a:xfrm>
              <a:off x="4852505" y="2896401"/>
              <a:ext cx="504056" cy="369332"/>
            </a:xfrm>
            <a:prstGeom prst="rect">
              <a:avLst/>
            </a:prstGeom>
            <a:noFill/>
          </p:spPr>
          <p:txBody>
            <a:bodyPr wrap="square" rtlCol="0">
              <a:spAutoFit/>
            </a:bodyPr>
            <a:lstStyle/>
            <a:p>
              <a:r>
                <a:rPr lang="fi-FI" sz="1800" dirty="0">
                  <a:solidFill>
                    <a:schemeClr val="bg2"/>
                  </a:solidFill>
                </a:rPr>
                <a:t>11</a:t>
              </a:r>
            </a:p>
          </p:txBody>
        </p:sp>
        <p:sp>
          <p:nvSpPr>
            <p:cNvPr id="31" name="TextBox 30">
              <a:extLst>
                <a:ext uri="{FF2B5EF4-FFF2-40B4-BE49-F238E27FC236}">
                  <a16:creationId xmlns:a16="http://schemas.microsoft.com/office/drawing/2014/main" id="{528AF7B4-9AD2-1E41-9689-F2FB33273F41}"/>
                </a:ext>
              </a:extLst>
            </p:cNvPr>
            <p:cNvSpPr txBox="1"/>
            <p:nvPr/>
          </p:nvSpPr>
          <p:spPr>
            <a:xfrm>
              <a:off x="5459742" y="2538731"/>
              <a:ext cx="504056" cy="369332"/>
            </a:xfrm>
            <a:prstGeom prst="rect">
              <a:avLst/>
            </a:prstGeom>
            <a:noFill/>
          </p:spPr>
          <p:txBody>
            <a:bodyPr wrap="square" rtlCol="0">
              <a:spAutoFit/>
            </a:bodyPr>
            <a:lstStyle/>
            <a:p>
              <a:r>
                <a:rPr lang="fi-FI" sz="1800" dirty="0">
                  <a:solidFill>
                    <a:schemeClr val="bg2"/>
                  </a:solidFill>
                </a:rPr>
                <a:t>12</a:t>
              </a:r>
            </a:p>
          </p:txBody>
        </p:sp>
      </p:grpSp>
      <p:sp>
        <p:nvSpPr>
          <p:cNvPr id="48" name="Text Placeholder 11">
            <a:extLst>
              <a:ext uri="{FF2B5EF4-FFF2-40B4-BE49-F238E27FC236}">
                <a16:creationId xmlns:a16="http://schemas.microsoft.com/office/drawing/2014/main" id="{71877C24-2F71-D444-B25C-29037A84ACEF}"/>
              </a:ext>
            </a:extLst>
          </p:cNvPr>
          <p:cNvSpPr>
            <a:spLocks noGrp="1"/>
          </p:cNvSpPr>
          <p:nvPr>
            <p:ph type="body" sz="quarter" idx="12" hasCustomPrompt="1"/>
          </p:nvPr>
        </p:nvSpPr>
        <p:spPr>
          <a:xfrm>
            <a:off x="5318217" y="3762133"/>
            <a:ext cx="1444719" cy="757010"/>
          </a:xfrm>
          <a:prstGeom prst="rect">
            <a:avLst/>
          </a:prstGeom>
        </p:spPr>
        <p:txBody>
          <a:bodyPr/>
          <a:lstStyle>
            <a:lvl1pPr marL="0" indent="0" algn="ctr">
              <a:buNone/>
              <a:defRPr sz="2400">
                <a:solidFill>
                  <a:schemeClr val="bg1">
                    <a:lumMod val="95000"/>
                  </a:schemeClr>
                </a:solidFill>
              </a:defRPr>
            </a:lvl1pPr>
          </a:lstStyle>
          <a:p>
            <a:pPr lvl="0"/>
            <a:r>
              <a:rPr lang="fi-FI" dirty="0"/>
              <a:t>Teksti 2018</a:t>
            </a:r>
          </a:p>
        </p:txBody>
      </p:sp>
      <p:sp>
        <p:nvSpPr>
          <p:cNvPr id="49" name="Text Placeholder 48">
            <a:extLst>
              <a:ext uri="{FF2B5EF4-FFF2-40B4-BE49-F238E27FC236}">
                <a16:creationId xmlns:a16="http://schemas.microsoft.com/office/drawing/2014/main" id="{CD38B614-B86C-2649-92EF-DF61800835C7}"/>
              </a:ext>
            </a:extLst>
          </p:cNvPr>
          <p:cNvSpPr>
            <a:spLocks noGrp="1"/>
          </p:cNvSpPr>
          <p:nvPr>
            <p:ph type="body" sz="quarter" idx="13" hasCustomPrompt="1"/>
          </p:nvPr>
        </p:nvSpPr>
        <p:spPr>
          <a:xfrm>
            <a:off x="6419682" y="1534299"/>
            <a:ext cx="3159919" cy="597806"/>
          </a:xfrm>
          <a:prstGeom prst="rect">
            <a:avLst/>
          </a:prstGeom>
        </p:spPr>
        <p:txBody>
          <a:bodyPr/>
          <a:lstStyle>
            <a:lvl1pPr marL="0" indent="0">
              <a:buNone/>
              <a:defRPr sz="1200" i="1">
                <a:solidFill>
                  <a:schemeClr val="bg1">
                    <a:lumMod val="95000"/>
                  </a:schemeClr>
                </a:solidFill>
              </a:defRPr>
            </a:lvl1pPr>
          </a:lstStyle>
          <a:p>
            <a:pPr lvl="0"/>
            <a:r>
              <a:rPr lang="fi-FI" dirty="0" err="1"/>
              <a:t>Joukolan</a:t>
            </a:r>
            <a:r>
              <a:rPr lang="fi-FI" dirty="0"/>
              <a:t> talo, </a:t>
            </a:r>
            <a:r>
              <a:rPr lang="fi-FI" dirty="0" err="1"/>
              <a:t>etelisessä</a:t>
            </a:r>
            <a:r>
              <a:rPr lang="fi-FI" dirty="0"/>
              <a:t> Hämeessä, seisoo erään mäen pohjoisella rinteellä, liki Toukolan kylää.</a:t>
            </a:r>
          </a:p>
        </p:txBody>
      </p:sp>
      <p:sp>
        <p:nvSpPr>
          <p:cNvPr id="50" name="Text Placeholder 48">
            <a:extLst>
              <a:ext uri="{FF2B5EF4-FFF2-40B4-BE49-F238E27FC236}">
                <a16:creationId xmlns:a16="http://schemas.microsoft.com/office/drawing/2014/main" id="{E0563768-B12E-E547-B514-D397B312BC4A}"/>
              </a:ext>
            </a:extLst>
          </p:cNvPr>
          <p:cNvSpPr>
            <a:spLocks noGrp="1"/>
          </p:cNvSpPr>
          <p:nvPr>
            <p:ph type="body" sz="quarter" idx="14" hasCustomPrompt="1"/>
          </p:nvPr>
        </p:nvSpPr>
        <p:spPr>
          <a:xfrm>
            <a:off x="8521044" y="3210746"/>
            <a:ext cx="2766707" cy="770713"/>
          </a:xfrm>
          <a:prstGeom prst="rect">
            <a:avLst/>
          </a:prstGeom>
        </p:spPr>
        <p:txBody>
          <a:bodyPr/>
          <a:lstStyle>
            <a:lvl1pPr marL="0" indent="0">
              <a:buNone/>
              <a:defRPr sz="1200" i="1">
                <a:solidFill>
                  <a:schemeClr val="bg1">
                    <a:lumMod val="95000"/>
                  </a:schemeClr>
                </a:solidFill>
              </a:defRPr>
            </a:lvl1pPr>
          </a:lstStyle>
          <a:p>
            <a:pPr lvl="0"/>
            <a:r>
              <a:rPr lang="fi-FI" dirty="0" err="1"/>
              <a:t>Joukolan</a:t>
            </a:r>
            <a:r>
              <a:rPr lang="fi-FI" dirty="0"/>
              <a:t> talo, </a:t>
            </a:r>
            <a:r>
              <a:rPr lang="fi-FI" dirty="0" err="1"/>
              <a:t>etelisessä</a:t>
            </a:r>
            <a:r>
              <a:rPr lang="fi-FI" dirty="0"/>
              <a:t> Hämeessä, seisoo erään mäen pohjoisella rinteellä, liki Toukolan kylää.</a:t>
            </a:r>
          </a:p>
        </p:txBody>
      </p:sp>
      <p:sp>
        <p:nvSpPr>
          <p:cNvPr id="51" name="Text Placeholder 48">
            <a:extLst>
              <a:ext uri="{FF2B5EF4-FFF2-40B4-BE49-F238E27FC236}">
                <a16:creationId xmlns:a16="http://schemas.microsoft.com/office/drawing/2014/main" id="{9F81F46C-5BA5-CF41-BCA8-A9DBE5D7E6A9}"/>
              </a:ext>
            </a:extLst>
          </p:cNvPr>
          <p:cNvSpPr>
            <a:spLocks noGrp="1"/>
          </p:cNvSpPr>
          <p:nvPr>
            <p:ph type="body" sz="quarter" idx="15" hasCustomPrompt="1"/>
          </p:nvPr>
        </p:nvSpPr>
        <p:spPr>
          <a:xfrm>
            <a:off x="8521044" y="4290396"/>
            <a:ext cx="2766707" cy="770713"/>
          </a:xfrm>
          <a:prstGeom prst="rect">
            <a:avLst/>
          </a:prstGeom>
        </p:spPr>
        <p:txBody>
          <a:bodyPr/>
          <a:lstStyle>
            <a:lvl1pPr marL="0" indent="0">
              <a:buNone/>
              <a:defRPr sz="1200" i="1">
                <a:solidFill>
                  <a:schemeClr val="bg1">
                    <a:lumMod val="95000"/>
                  </a:schemeClr>
                </a:solidFill>
              </a:defRPr>
            </a:lvl1pPr>
          </a:lstStyle>
          <a:p>
            <a:pPr lvl="0"/>
            <a:r>
              <a:rPr lang="fi-FI" dirty="0" err="1"/>
              <a:t>Joukolan</a:t>
            </a:r>
            <a:r>
              <a:rPr lang="fi-FI" dirty="0"/>
              <a:t> talo, </a:t>
            </a:r>
            <a:r>
              <a:rPr lang="fi-FI" dirty="0" err="1"/>
              <a:t>etelisessä</a:t>
            </a:r>
            <a:r>
              <a:rPr lang="fi-FI" dirty="0"/>
              <a:t> Hämeessä, seisoo erään mäen pohjoisella rinteellä, liki Toukolan kylää.</a:t>
            </a:r>
          </a:p>
        </p:txBody>
      </p:sp>
      <p:sp>
        <p:nvSpPr>
          <p:cNvPr id="52" name="Text Placeholder 48">
            <a:extLst>
              <a:ext uri="{FF2B5EF4-FFF2-40B4-BE49-F238E27FC236}">
                <a16:creationId xmlns:a16="http://schemas.microsoft.com/office/drawing/2014/main" id="{FC31B981-0FA7-514F-AADE-0E468887400E}"/>
              </a:ext>
            </a:extLst>
          </p:cNvPr>
          <p:cNvSpPr>
            <a:spLocks noGrp="1"/>
          </p:cNvSpPr>
          <p:nvPr>
            <p:ph type="body" sz="quarter" idx="16" hasCustomPrompt="1"/>
          </p:nvPr>
        </p:nvSpPr>
        <p:spPr>
          <a:xfrm>
            <a:off x="7888040" y="2272468"/>
            <a:ext cx="3159919" cy="597806"/>
          </a:xfrm>
          <a:prstGeom prst="rect">
            <a:avLst/>
          </a:prstGeom>
        </p:spPr>
        <p:txBody>
          <a:bodyPr/>
          <a:lstStyle>
            <a:lvl1pPr marL="0" indent="0">
              <a:buNone/>
              <a:defRPr sz="1200" i="1">
                <a:solidFill>
                  <a:schemeClr val="bg1">
                    <a:lumMod val="95000"/>
                  </a:schemeClr>
                </a:solidFill>
              </a:defRPr>
            </a:lvl1pPr>
          </a:lstStyle>
          <a:p>
            <a:pPr lvl="0"/>
            <a:r>
              <a:rPr lang="fi-FI" dirty="0" err="1"/>
              <a:t>Joukolan</a:t>
            </a:r>
            <a:r>
              <a:rPr lang="fi-FI" dirty="0"/>
              <a:t> talo, </a:t>
            </a:r>
            <a:r>
              <a:rPr lang="fi-FI" dirty="0" err="1"/>
              <a:t>etelisessä</a:t>
            </a:r>
            <a:r>
              <a:rPr lang="fi-FI" dirty="0"/>
              <a:t> Hämeessä, seisoo erään mäen pohjoisella rinteellä, liki Toukolan kylää.</a:t>
            </a:r>
          </a:p>
        </p:txBody>
      </p:sp>
      <p:sp>
        <p:nvSpPr>
          <p:cNvPr id="53" name="Text Placeholder 48">
            <a:extLst>
              <a:ext uri="{FF2B5EF4-FFF2-40B4-BE49-F238E27FC236}">
                <a16:creationId xmlns:a16="http://schemas.microsoft.com/office/drawing/2014/main" id="{9335F0B1-657C-F34F-AA90-F8303F55F18A}"/>
              </a:ext>
            </a:extLst>
          </p:cNvPr>
          <p:cNvSpPr>
            <a:spLocks noGrp="1"/>
          </p:cNvSpPr>
          <p:nvPr>
            <p:ph type="body" sz="quarter" idx="17" hasCustomPrompt="1"/>
          </p:nvPr>
        </p:nvSpPr>
        <p:spPr>
          <a:xfrm>
            <a:off x="7888040" y="5341753"/>
            <a:ext cx="3159919" cy="597806"/>
          </a:xfrm>
          <a:prstGeom prst="rect">
            <a:avLst/>
          </a:prstGeom>
        </p:spPr>
        <p:txBody>
          <a:bodyPr/>
          <a:lstStyle>
            <a:lvl1pPr marL="0" indent="0">
              <a:buNone/>
              <a:defRPr sz="1200" i="1">
                <a:solidFill>
                  <a:schemeClr val="bg1">
                    <a:lumMod val="95000"/>
                  </a:schemeClr>
                </a:solidFill>
              </a:defRPr>
            </a:lvl1pPr>
          </a:lstStyle>
          <a:p>
            <a:pPr lvl="0"/>
            <a:r>
              <a:rPr lang="fi-FI" dirty="0" err="1"/>
              <a:t>Joukolan</a:t>
            </a:r>
            <a:r>
              <a:rPr lang="fi-FI" dirty="0"/>
              <a:t> talo, </a:t>
            </a:r>
            <a:r>
              <a:rPr lang="fi-FI" dirty="0" err="1"/>
              <a:t>etelisessä</a:t>
            </a:r>
            <a:r>
              <a:rPr lang="fi-FI" dirty="0"/>
              <a:t> Hämeessä, seisoo erään mäen pohjoisella rinteellä, liki Toukolan kylää.</a:t>
            </a:r>
          </a:p>
        </p:txBody>
      </p:sp>
      <p:sp>
        <p:nvSpPr>
          <p:cNvPr id="54" name="Text Placeholder 48">
            <a:extLst>
              <a:ext uri="{FF2B5EF4-FFF2-40B4-BE49-F238E27FC236}">
                <a16:creationId xmlns:a16="http://schemas.microsoft.com/office/drawing/2014/main" id="{103D0285-0DA4-7B47-94E6-C55D6EF0A1FD}"/>
              </a:ext>
            </a:extLst>
          </p:cNvPr>
          <p:cNvSpPr>
            <a:spLocks noGrp="1"/>
          </p:cNvSpPr>
          <p:nvPr>
            <p:ph type="body" sz="quarter" idx="18" hasCustomPrompt="1"/>
          </p:nvPr>
        </p:nvSpPr>
        <p:spPr>
          <a:xfrm>
            <a:off x="6419682" y="6079922"/>
            <a:ext cx="3159919" cy="597806"/>
          </a:xfrm>
          <a:prstGeom prst="rect">
            <a:avLst/>
          </a:prstGeom>
        </p:spPr>
        <p:txBody>
          <a:bodyPr/>
          <a:lstStyle>
            <a:lvl1pPr marL="0" indent="0">
              <a:buNone/>
              <a:defRPr sz="1200" i="1">
                <a:solidFill>
                  <a:schemeClr val="bg1">
                    <a:lumMod val="95000"/>
                  </a:schemeClr>
                </a:solidFill>
              </a:defRPr>
            </a:lvl1pPr>
          </a:lstStyle>
          <a:p>
            <a:pPr lvl="0"/>
            <a:r>
              <a:rPr lang="fi-FI" dirty="0" err="1"/>
              <a:t>Joukolan</a:t>
            </a:r>
            <a:r>
              <a:rPr lang="fi-FI" dirty="0"/>
              <a:t> talo, </a:t>
            </a:r>
            <a:r>
              <a:rPr lang="fi-FI" dirty="0" err="1"/>
              <a:t>etelisessä</a:t>
            </a:r>
            <a:r>
              <a:rPr lang="fi-FI" dirty="0"/>
              <a:t> Hämeessä, seisoo erään mäen pohjoisella rinteellä, liki Toukolan kylää.</a:t>
            </a:r>
          </a:p>
        </p:txBody>
      </p:sp>
      <p:sp>
        <p:nvSpPr>
          <p:cNvPr id="55" name="Text Placeholder 48">
            <a:extLst>
              <a:ext uri="{FF2B5EF4-FFF2-40B4-BE49-F238E27FC236}">
                <a16:creationId xmlns:a16="http://schemas.microsoft.com/office/drawing/2014/main" id="{77BB72E5-6C07-A442-848C-4DA2BF53EE71}"/>
              </a:ext>
            </a:extLst>
          </p:cNvPr>
          <p:cNvSpPr>
            <a:spLocks noGrp="1"/>
          </p:cNvSpPr>
          <p:nvPr>
            <p:ph type="body" sz="quarter" idx="19" hasCustomPrompt="1"/>
          </p:nvPr>
        </p:nvSpPr>
        <p:spPr>
          <a:xfrm>
            <a:off x="817090" y="3210746"/>
            <a:ext cx="2766707" cy="770713"/>
          </a:xfrm>
          <a:prstGeom prst="rect">
            <a:avLst/>
          </a:prstGeom>
        </p:spPr>
        <p:txBody>
          <a:bodyPr/>
          <a:lstStyle>
            <a:lvl1pPr marL="0" indent="0" algn="r">
              <a:buNone/>
              <a:defRPr sz="1200" i="1">
                <a:solidFill>
                  <a:schemeClr val="bg1">
                    <a:lumMod val="95000"/>
                  </a:schemeClr>
                </a:solidFill>
              </a:defRPr>
            </a:lvl1pPr>
          </a:lstStyle>
          <a:p>
            <a:pPr lvl="0"/>
            <a:r>
              <a:rPr lang="fi-FI" dirty="0" err="1"/>
              <a:t>Joukolan</a:t>
            </a:r>
            <a:r>
              <a:rPr lang="fi-FI" dirty="0"/>
              <a:t> talo, </a:t>
            </a:r>
            <a:r>
              <a:rPr lang="fi-FI" dirty="0" err="1"/>
              <a:t>etelisessä</a:t>
            </a:r>
            <a:r>
              <a:rPr lang="fi-FI" dirty="0"/>
              <a:t> Hämeessä, seisoo erään mäen pohjoisella rinteellä, liki Toukolan kylää.</a:t>
            </a:r>
          </a:p>
        </p:txBody>
      </p:sp>
      <p:sp>
        <p:nvSpPr>
          <p:cNvPr id="56" name="Text Placeholder 48">
            <a:extLst>
              <a:ext uri="{FF2B5EF4-FFF2-40B4-BE49-F238E27FC236}">
                <a16:creationId xmlns:a16="http://schemas.microsoft.com/office/drawing/2014/main" id="{5A3FC608-B960-284F-9265-47935F98FD4A}"/>
              </a:ext>
            </a:extLst>
          </p:cNvPr>
          <p:cNvSpPr>
            <a:spLocks noGrp="1"/>
          </p:cNvSpPr>
          <p:nvPr>
            <p:ph type="body" sz="quarter" idx="20" hasCustomPrompt="1"/>
          </p:nvPr>
        </p:nvSpPr>
        <p:spPr>
          <a:xfrm>
            <a:off x="817090" y="4283407"/>
            <a:ext cx="2766707" cy="770713"/>
          </a:xfrm>
          <a:prstGeom prst="rect">
            <a:avLst/>
          </a:prstGeom>
        </p:spPr>
        <p:txBody>
          <a:bodyPr/>
          <a:lstStyle>
            <a:lvl1pPr marL="0" indent="0" algn="r">
              <a:buNone/>
              <a:defRPr sz="1200" i="1">
                <a:solidFill>
                  <a:schemeClr val="bg1">
                    <a:lumMod val="95000"/>
                  </a:schemeClr>
                </a:solidFill>
              </a:defRPr>
            </a:lvl1pPr>
          </a:lstStyle>
          <a:p>
            <a:pPr lvl="0"/>
            <a:r>
              <a:rPr lang="fi-FI" dirty="0" err="1"/>
              <a:t>Joukolan</a:t>
            </a:r>
            <a:r>
              <a:rPr lang="fi-FI" dirty="0"/>
              <a:t> talo, </a:t>
            </a:r>
            <a:r>
              <a:rPr lang="fi-FI" dirty="0" err="1"/>
              <a:t>etelisessä</a:t>
            </a:r>
            <a:r>
              <a:rPr lang="fi-FI" dirty="0"/>
              <a:t> Hämeessä, seisoo erään mäen pohjoisella rinteellä, liki Toukolan kylää.</a:t>
            </a:r>
          </a:p>
        </p:txBody>
      </p:sp>
      <p:sp>
        <p:nvSpPr>
          <p:cNvPr id="57" name="Text Placeholder 48">
            <a:extLst>
              <a:ext uri="{FF2B5EF4-FFF2-40B4-BE49-F238E27FC236}">
                <a16:creationId xmlns:a16="http://schemas.microsoft.com/office/drawing/2014/main" id="{69394081-2EAC-E241-8876-68BFDEC790ED}"/>
              </a:ext>
            </a:extLst>
          </p:cNvPr>
          <p:cNvSpPr>
            <a:spLocks noGrp="1"/>
          </p:cNvSpPr>
          <p:nvPr>
            <p:ph type="body" sz="quarter" idx="21" hasCustomPrompt="1"/>
          </p:nvPr>
        </p:nvSpPr>
        <p:spPr>
          <a:xfrm>
            <a:off x="2665367" y="1534299"/>
            <a:ext cx="3159919" cy="597806"/>
          </a:xfrm>
          <a:prstGeom prst="rect">
            <a:avLst/>
          </a:prstGeom>
        </p:spPr>
        <p:txBody>
          <a:bodyPr/>
          <a:lstStyle>
            <a:lvl1pPr marL="0" indent="0" algn="r">
              <a:buNone/>
              <a:defRPr sz="1200" i="1">
                <a:solidFill>
                  <a:schemeClr val="bg1">
                    <a:lumMod val="95000"/>
                  </a:schemeClr>
                </a:solidFill>
              </a:defRPr>
            </a:lvl1pPr>
          </a:lstStyle>
          <a:p>
            <a:pPr lvl="0"/>
            <a:r>
              <a:rPr lang="fi-FI" dirty="0" err="1"/>
              <a:t>Joukolan</a:t>
            </a:r>
            <a:r>
              <a:rPr lang="fi-FI" dirty="0"/>
              <a:t> talo, </a:t>
            </a:r>
            <a:r>
              <a:rPr lang="fi-FI" dirty="0" err="1"/>
              <a:t>etelisessä</a:t>
            </a:r>
            <a:r>
              <a:rPr lang="fi-FI" dirty="0"/>
              <a:t> Hämeessä, seisoo erään mäen pohjoisella rinteellä, liki Toukolan kylää.</a:t>
            </a:r>
          </a:p>
        </p:txBody>
      </p:sp>
      <p:sp>
        <p:nvSpPr>
          <p:cNvPr id="58" name="Text Placeholder 48">
            <a:extLst>
              <a:ext uri="{FF2B5EF4-FFF2-40B4-BE49-F238E27FC236}">
                <a16:creationId xmlns:a16="http://schemas.microsoft.com/office/drawing/2014/main" id="{9EBEA1FE-4CFD-6D48-B596-DF7D1B32D9A4}"/>
              </a:ext>
            </a:extLst>
          </p:cNvPr>
          <p:cNvSpPr>
            <a:spLocks noGrp="1"/>
          </p:cNvSpPr>
          <p:nvPr>
            <p:ph type="body" sz="quarter" idx="22" hasCustomPrompt="1"/>
          </p:nvPr>
        </p:nvSpPr>
        <p:spPr>
          <a:xfrm>
            <a:off x="2665367" y="6079922"/>
            <a:ext cx="3159919" cy="597806"/>
          </a:xfrm>
          <a:prstGeom prst="rect">
            <a:avLst/>
          </a:prstGeom>
        </p:spPr>
        <p:txBody>
          <a:bodyPr/>
          <a:lstStyle>
            <a:lvl1pPr marL="0" indent="0" algn="r">
              <a:buNone/>
              <a:defRPr sz="1200" i="1">
                <a:solidFill>
                  <a:schemeClr val="bg1">
                    <a:lumMod val="95000"/>
                  </a:schemeClr>
                </a:solidFill>
              </a:defRPr>
            </a:lvl1pPr>
          </a:lstStyle>
          <a:p>
            <a:pPr lvl="0"/>
            <a:r>
              <a:rPr lang="fi-FI" dirty="0" err="1"/>
              <a:t>Joukolan</a:t>
            </a:r>
            <a:r>
              <a:rPr lang="fi-FI" dirty="0"/>
              <a:t> talo, </a:t>
            </a:r>
            <a:r>
              <a:rPr lang="fi-FI" dirty="0" err="1"/>
              <a:t>etelisessä</a:t>
            </a:r>
            <a:r>
              <a:rPr lang="fi-FI" dirty="0"/>
              <a:t> Hämeessä, seisoo erään mäen pohjoisella rinteellä, liki Toukolan kylää.</a:t>
            </a:r>
          </a:p>
        </p:txBody>
      </p:sp>
      <p:sp>
        <p:nvSpPr>
          <p:cNvPr id="59" name="Text Placeholder 48">
            <a:extLst>
              <a:ext uri="{FF2B5EF4-FFF2-40B4-BE49-F238E27FC236}">
                <a16:creationId xmlns:a16="http://schemas.microsoft.com/office/drawing/2014/main" id="{FE300E6E-31A3-7546-B855-A4BD142EA8AC}"/>
              </a:ext>
            </a:extLst>
          </p:cNvPr>
          <p:cNvSpPr>
            <a:spLocks noGrp="1"/>
          </p:cNvSpPr>
          <p:nvPr>
            <p:ph type="body" sz="quarter" idx="23" hasCustomPrompt="1"/>
          </p:nvPr>
        </p:nvSpPr>
        <p:spPr>
          <a:xfrm>
            <a:off x="1085407" y="5341753"/>
            <a:ext cx="3159919" cy="597806"/>
          </a:xfrm>
          <a:prstGeom prst="rect">
            <a:avLst/>
          </a:prstGeom>
        </p:spPr>
        <p:txBody>
          <a:bodyPr/>
          <a:lstStyle>
            <a:lvl1pPr marL="0" indent="0" algn="r">
              <a:buNone/>
              <a:defRPr sz="1200" i="1">
                <a:solidFill>
                  <a:schemeClr val="bg1">
                    <a:lumMod val="95000"/>
                  </a:schemeClr>
                </a:solidFill>
              </a:defRPr>
            </a:lvl1pPr>
          </a:lstStyle>
          <a:p>
            <a:pPr lvl="0"/>
            <a:r>
              <a:rPr lang="fi-FI" dirty="0" err="1"/>
              <a:t>Joukolan</a:t>
            </a:r>
            <a:r>
              <a:rPr lang="fi-FI" dirty="0"/>
              <a:t> talo, </a:t>
            </a:r>
            <a:r>
              <a:rPr lang="fi-FI" dirty="0" err="1"/>
              <a:t>etelisessä</a:t>
            </a:r>
            <a:r>
              <a:rPr lang="fi-FI" dirty="0"/>
              <a:t> Hämeessä, seisoo erään mäen pohjoisella rinteellä, liki Toukolan kylää.</a:t>
            </a:r>
          </a:p>
        </p:txBody>
      </p:sp>
      <p:sp>
        <p:nvSpPr>
          <p:cNvPr id="60" name="Text Placeholder 48">
            <a:extLst>
              <a:ext uri="{FF2B5EF4-FFF2-40B4-BE49-F238E27FC236}">
                <a16:creationId xmlns:a16="http://schemas.microsoft.com/office/drawing/2014/main" id="{046396AB-01DB-4B4A-8B19-91D81B82CAC2}"/>
              </a:ext>
            </a:extLst>
          </p:cNvPr>
          <p:cNvSpPr>
            <a:spLocks noGrp="1"/>
          </p:cNvSpPr>
          <p:nvPr>
            <p:ph type="body" sz="quarter" idx="24" hasCustomPrompt="1"/>
          </p:nvPr>
        </p:nvSpPr>
        <p:spPr>
          <a:xfrm>
            <a:off x="1085407" y="2290822"/>
            <a:ext cx="3159919" cy="597806"/>
          </a:xfrm>
          <a:prstGeom prst="rect">
            <a:avLst/>
          </a:prstGeom>
        </p:spPr>
        <p:txBody>
          <a:bodyPr/>
          <a:lstStyle>
            <a:lvl1pPr marL="0" indent="0" algn="r">
              <a:buNone/>
              <a:defRPr sz="1200" i="1">
                <a:solidFill>
                  <a:schemeClr val="bg1">
                    <a:lumMod val="95000"/>
                  </a:schemeClr>
                </a:solidFill>
              </a:defRPr>
            </a:lvl1pPr>
          </a:lstStyle>
          <a:p>
            <a:pPr lvl="0"/>
            <a:r>
              <a:rPr lang="fi-FI" dirty="0" err="1"/>
              <a:t>Joukolan</a:t>
            </a:r>
            <a:r>
              <a:rPr lang="fi-FI" dirty="0"/>
              <a:t> talo, </a:t>
            </a:r>
            <a:r>
              <a:rPr lang="fi-FI" dirty="0" err="1"/>
              <a:t>etelisessä</a:t>
            </a:r>
            <a:r>
              <a:rPr lang="fi-FI" dirty="0"/>
              <a:t> Hämeessä, seisoo erään mäen pohjoisella rinteellä, liki Toukolan kylää.</a:t>
            </a:r>
          </a:p>
        </p:txBody>
      </p:sp>
    </p:spTree>
    <p:extLst>
      <p:ext uri="{BB962C8B-B14F-4D97-AF65-F5344CB8AC3E}">
        <p14:creationId xmlns:p14="http://schemas.microsoft.com/office/powerpoint/2010/main" val="3556488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alkoinen 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8715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ääotsikko_0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71BDED0E-E59B-5C45-B8D5-C08F0EE14F99}"/>
              </a:ext>
            </a:extLst>
          </p:cNvPr>
          <p:cNvSpPr>
            <a:spLocks noGrp="1"/>
          </p:cNvSpPr>
          <p:nvPr>
            <p:ph type="body" sz="quarter" idx="10" hasCustomPrompt="1"/>
          </p:nvPr>
        </p:nvSpPr>
        <p:spPr>
          <a:xfrm>
            <a:off x="1767016" y="2709819"/>
            <a:ext cx="8657966" cy="719181"/>
          </a:xfrm>
          <a:prstGeom prst="rect">
            <a:avLst/>
          </a:prstGeom>
        </p:spPr>
        <p:txBody>
          <a:bodyPr/>
          <a:lstStyle>
            <a:lvl1pPr marL="0" indent="0" algn="ctr">
              <a:buNone/>
              <a:defRPr sz="4400" b="1">
                <a:solidFill>
                  <a:schemeClr val="bg1">
                    <a:lumMod val="95000"/>
                  </a:schemeClr>
                </a:solidFill>
                <a:effectLst>
                  <a:outerShdw blurRad="38100" dist="38100" dir="2700000" algn="tl">
                    <a:srgbClr val="000000">
                      <a:alpha val="43137"/>
                    </a:srgbClr>
                  </a:outerShdw>
                </a:effectLst>
                <a:latin typeface="+mj-lt"/>
              </a:defRPr>
            </a:lvl1pPr>
          </a:lstStyle>
          <a:p>
            <a:pPr lvl="0"/>
            <a:r>
              <a:rPr lang="fi-FI" dirty="0"/>
              <a:t>Pääotsikko tähän</a:t>
            </a:r>
          </a:p>
        </p:txBody>
      </p:sp>
      <p:sp>
        <p:nvSpPr>
          <p:cNvPr id="4" name="Text Placeholder 5">
            <a:extLst>
              <a:ext uri="{FF2B5EF4-FFF2-40B4-BE49-F238E27FC236}">
                <a16:creationId xmlns:a16="http://schemas.microsoft.com/office/drawing/2014/main" id="{6D47BD9D-8153-5E4B-934A-C2947DE2DAF6}"/>
              </a:ext>
            </a:extLst>
          </p:cNvPr>
          <p:cNvSpPr>
            <a:spLocks noGrp="1"/>
          </p:cNvSpPr>
          <p:nvPr>
            <p:ph type="body" sz="quarter" idx="11" hasCustomPrompt="1"/>
          </p:nvPr>
        </p:nvSpPr>
        <p:spPr>
          <a:xfrm>
            <a:off x="1767015" y="3744785"/>
            <a:ext cx="8657967" cy="1738313"/>
          </a:xfrm>
          <a:prstGeom prst="rect">
            <a:avLst/>
          </a:prstGeom>
        </p:spPr>
        <p:txBody>
          <a:bodyPr/>
          <a:lstStyle>
            <a:lvl1pPr marL="0" indent="0" algn="ctr">
              <a:buNone/>
              <a:defRPr sz="2000">
                <a:solidFill>
                  <a:schemeClr val="bg1">
                    <a:lumMod val="95000"/>
                  </a:schemeClr>
                </a:solidFill>
              </a:defRPr>
            </a:lvl1pPr>
          </a:lstStyle>
          <a:p>
            <a:pPr lvl="0"/>
            <a:r>
              <a:rPr lang="fi-FI" dirty="0"/>
              <a:t>Tähän voisi tulla jokin tiivistelmä aiheesta ja kerrottu lyhyesti tulevien diojen sisällöstä.</a:t>
            </a:r>
          </a:p>
        </p:txBody>
      </p:sp>
    </p:spTree>
    <p:extLst>
      <p:ext uri="{BB962C8B-B14F-4D97-AF65-F5344CB8AC3E}">
        <p14:creationId xmlns:p14="http://schemas.microsoft.com/office/powerpoint/2010/main" val="2262474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tsikkodia" type="title">
  <p:cSld name="Otsikkodia">
    <p:spTree>
      <p:nvGrpSpPr>
        <p:cNvPr id="1" name="Shape 14"/>
        <p:cNvGrpSpPr/>
        <p:nvPr/>
      </p:nvGrpSpPr>
      <p:grpSpPr>
        <a:xfrm>
          <a:off x="0" y="0"/>
          <a:ext cx="0" cy="0"/>
          <a:chOff x="0" y="0"/>
          <a:chExt cx="0" cy="0"/>
        </a:xfrm>
      </p:grpSpPr>
      <p:sp>
        <p:nvSpPr>
          <p:cNvPr id="15" name="Google Shape;15;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Roboto Slab"/>
              <a:buNone/>
              <a:defRPr sz="6000">
                <a:latin typeface="Roboto Slab"/>
                <a:ea typeface="Roboto Slab"/>
                <a:cs typeface="Roboto Slab"/>
                <a:sym typeface="Roboto Slab"/>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r>
              <a:rPr lang="fi-FI"/>
              <a:t>#VKD20</a:t>
            </a:r>
            <a:endParaRPr/>
          </a:p>
        </p:txBody>
      </p:sp>
    </p:spTree>
    <p:extLst>
      <p:ext uri="{BB962C8B-B14F-4D97-AF65-F5344CB8AC3E}">
        <p14:creationId xmlns:p14="http://schemas.microsoft.com/office/powerpoint/2010/main" val="2892662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tsikko ja sisältö">
  <p:cSld name="Otsikko ja sisältö">
    <p:spTree>
      <p:nvGrpSpPr>
        <p:cNvPr id="1" name="Shape 19"/>
        <p:cNvGrpSpPr/>
        <p:nvPr/>
      </p:nvGrpSpPr>
      <p:grpSpPr>
        <a:xfrm>
          <a:off x="0" y="0"/>
          <a:ext cx="0" cy="0"/>
          <a:chOff x="0" y="0"/>
          <a:chExt cx="0" cy="0"/>
        </a:xfrm>
      </p:grpSpPr>
      <p:sp>
        <p:nvSpPr>
          <p:cNvPr id="20" name="Google Shape;20;p25"/>
          <p:cNvSpPr txBox="1">
            <a:spLocks noGrp="1"/>
          </p:cNvSpPr>
          <p:nvPr>
            <p:ph type="title"/>
          </p:nvPr>
        </p:nvSpPr>
        <p:spPr>
          <a:xfrm>
            <a:off x="838200" y="1042416"/>
            <a:ext cx="10515600" cy="6482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Roboto Slab"/>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17500" algn="l">
              <a:lnSpc>
                <a:spcPct val="90000"/>
              </a:lnSpc>
              <a:spcBef>
                <a:spcPts val="1000"/>
              </a:spcBef>
              <a:spcAft>
                <a:spcPts val="0"/>
              </a:spcAft>
              <a:buClr>
                <a:schemeClr val="dk1"/>
              </a:buClr>
              <a:buSzPts val="1400"/>
              <a:buChar char="•"/>
              <a:defRPr sz="1400"/>
            </a:lvl1pPr>
            <a:lvl2pPr marL="914400" lvl="1" indent="-317500" algn="l">
              <a:lnSpc>
                <a:spcPct val="90000"/>
              </a:lnSpc>
              <a:spcBef>
                <a:spcPts val="500"/>
              </a:spcBef>
              <a:spcAft>
                <a:spcPts val="0"/>
              </a:spcAft>
              <a:buClr>
                <a:schemeClr val="dk1"/>
              </a:buClr>
              <a:buSzPts val="1400"/>
              <a:buChar char="•"/>
              <a:defRPr sz="1400"/>
            </a:lvl2pPr>
            <a:lvl3pPr marL="1371600" lvl="2" indent="-317500" algn="l">
              <a:lnSpc>
                <a:spcPct val="90000"/>
              </a:lnSpc>
              <a:spcBef>
                <a:spcPts val="500"/>
              </a:spcBef>
              <a:spcAft>
                <a:spcPts val="0"/>
              </a:spcAft>
              <a:buClr>
                <a:schemeClr val="dk1"/>
              </a:buClr>
              <a:buSzPts val="1400"/>
              <a:buChar char="•"/>
              <a:defRPr sz="14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r>
              <a:rPr lang="fi-FI"/>
              <a:t>#VKD20</a:t>
            </a:r>
            <a:endParaRPr/>
          </a:p>
        </p:txBody>
      </p:sp>
    </p:spTree>
    <p:extLst>
      <p:ext uri="{BB962C8B-B14F-4D97-AF65-F5344CB8AC3E}">
        <p14:creationId xmlns:p14="http://schemas.microsoft.com/office/powerpoint/2010/main" val="21866302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san ylätunniste" type="secHead">
  <p:cSld name="Osan ylätunniste">
    <p:spTree>
      <p:nvGrpSpPr>
        <p:cNvPr id="1" name="Shape 24"/>
        <p:cNvGrpSpPr/>
        <p:nvPr/>
      </p:nvGrpSpPr>
      <p:grpSpPr>
        <a:xfrm>
          <a:off x="0" y="0"/>
          <a:ext cx="0" cy="0"/>
          <a:chOff x="0" y="0"/>
          <a:chExt cx="0" cy="0"/>
        </a:xfrm>
      </p:grpSpPr>
      <p:sp>
        <p:nvSpPr>
          <p:cNvPr id="25" name="Google Shape;25;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Roboto Slab"/>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7" name="Google Shape;2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fi-FI"/>
              <a:t>‹#›</a:t>
            </a:fld>
            <a:endParaRPr/>
          </a:p>
        </p:txBody>
      </p:sp>
    </p:spTree>
    <p:extLst>
      <p:ext uri="{BB962C8B-B14F-4D97-AF65-F5344CB8AC3E}">
        <p14:creationId xmlns:p14="http://schemas.microsoft.com/office/powerpoint/2010/main" val="3558548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Kaksi sisältökohdetta" type="twoObj">
  <p:cSld name="Kaksi sisältökohdetta">
    <p:spTree>
      <p:nvGrpSpPr>
        <p:cNvPr id="1" name="Shape 29"/>
        <p:cNvGrpSpPr/>
        <p:nvPr/>
      </p:nvGrpSpPr>
      <p:grpSpPr>
        <a:xfrm>
          <a:off x="0" y="0"/>
          <a:ext cx="0" cy="0"/>
          <a:chOff x="0" y="0"/>
          <a:chExt cx="0" cy="0"/>
        </a:xfrm>
      </p:grpSpPr>
      <p:sp>
        <p:nvSpPr>
          <p:cNvPr id="30" name="Google Shape;3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fi-FI"/>
              <a:t>‹#›</a:t>
            </a:fld>
            <a:endParaRPr/>
          </a:p>
        </p:txBody>
      </p:sp>
    </p:spTree>
    <p:extLst>
      <p:ext uri="{BB962C8B-B14F-4D97-AF65-F5344CB8AC3E}">
        <p14:creationId xmlns:p14="http://schemas.microsoft.com/office/powerpoint/2010/main" val="5551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ailu" type="twoTxTwoObj">
  <p:cSld name="Vertailu">
    <p:spTree>
      <p:nvGrpSpPr>
        <p:cNvPr id="1" name="Shape 35"/>
        <p:cNvGrpSpPr/>
        <p:nvPr/>
      </p:nvGrpSpPr>
      <p:grpSpPr>
        <a:xfrm>
          <a:off x="0" y="0"/>
          <a:ext cx="0" cy="0"/>
          <a:chOff x="0" y="0"/>
          <a:chExt cx="0" cy="0"/>
        </a:xfrm>
      </p:grpSpPr>
      <p:sp>
        <p:nvSpPr>
          <p:cNvPr id="36" name="Google Shape;36;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fi-FI"/>
              <a:t>‹#›</a:t>
            </a:fld>
            <a:endParaRPr/>
          </a:p>
        </p:txBody>
      </p:sp>
    </p:spTree>
    <p:extLst>
      <p:ext uri="{BB962C8B-B14F-4D97-AF65-F5344CB8AC3E}">
        <p14:creationId xmlns:p14="http://schemas.microsoft.com/office/powerpoint/2010/main" val="14143909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ain otsikko" type="titleOnly">
  <p:cSld name="Vain otsikko">
    <p:spTree>
      <p:nvGrpSpPr>
        <p:cNvPr id="1" name="Shape 43"/>
        <p:cNvGrpSpPr/>
        <p:nvPr/>
      </p:nvGrpSpPr>
      <p:grpSpPr>
        <a:xfrm>
          <a:off x="0" y="0"/>
          <a:ext cx="0" cy="0"/>
          <a:chOff x="0" y="0"/>
          <a:chExt cx="0" cy="0"/>
        </a:xfrm>
      </p:grpSpPr>
      <p:sp>
        <p:nvSpPr>
          <p:cNvPr id="44" name="Google Shape;44;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fi-FI"/>
              <a:t>‹#›</a:t>
            </a:fld>
            <a:endParaRPr/>
          </a:p>
        </p:txBody>
      </p:sp>
    </p:spTree>
    <p:extLst>
      <p:ext uri="{BB962C8B-B14F-4D97-AF65-F5344CB8AC3E}">
        <p14:creationId xmlns:p14="http://schemas.microsoft.com/office/powerpoint/2010/main" val="2410132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yhjä" type="blank">
  <p:cSld name="Tyhjä">
    <p:spTree>
      <p:nvGrpSpPr>
        <p:cNvPr id="1" name="Shape 47"/>
        <p:cNvGrpSpPr/>
        <p:nvPr/>
      </p:nvGrpSpPr>
      <p:grpSpPr>
        <a:xfrm>
          <a:off x="0" y="0"/>
          <a:ext cx="0" cy="0"/>
          <a:chOff x="0" y="0"/>
          <a:chExt cx="0" cy="0"/>
        </a:xfrm>
      </p:grpSpPr>
      <p:sp>
        <p:nvSpPr>
          <p:cNvPr id="48" name="Google Shape;4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fi-FI"/>
              <a:t>‹#›</a:t>
            </a:fld>
            <a:endParaRPr/>
          </a:p>
        </p:txBody>
      </p:sp>
    </p:spTree>
    <p:extLst>
      <p:ext uri="{BB962C8B-B14F-4D97-AF65-F5344CB8AC3E}">
        <p14:creationId xmlns:p14="http://schemas.microsoft.com/office/powerpoint/2010/main" val="2913838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DCF0B25-50E1-7646-A2FF-2104716FFE17}"/>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D2C587A-EFD5-E542-94BC-AF9AB39705FB}"/>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B429C91E-CFC3-5540-9034-D74BA0563445}"/>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DAE79FB-97F0-784E-A38E-5B9A480BC637}"/>
              </a:ext>
            </a:extLst>
          </p:cNvPr>
          <p:cNvSpPr>
            <a:spLocks noGrp="1"/>
          </p:cNvSpPr>
          <p:nvPr>
            <p:ph type="dt" sz="half" idx="10"/>
          </p:nvPr>
        </p:nvSpPr>
        <p:spPr/>
        <p:txBody>
          <a:bodyPr/>
          <a:lstStyle/>
          <a:p>
            <a:fld id="{2E2B3CEC-EB08-5D4B-99EF-79B9295EACEE}" type="datetimeFigureOut">
              <a:rPr lang="fi-FI" smtClean="0"/>
              <a:t>4.3.2021</a:t>
            </a:fld>
            <a:endParaRPr lang="fi-FI"/>
          </a:p>
        </p:txBody>
      </p:sp>
      <p:sp>
        <p:nvSpPr>
          <p:cNvPr id="6" name="Alatunnisteen paikkamerkki 5">
            <a:extLst>
              <a:ext uri="{FF2B5EF4-FFF2-40B4-BE49-F238E27FC236}">
                <a16:creationId xmlns:a16="http://schemas.microsoft.com/office/drawing/2014/main" id="{03BA020E-ED6D-B84D-847F-1D504E3F644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C4802288-A174-7346-88F4-8CD1071D255E}"/>
              </a:ext>
            </a:extLst>
          </p:cNvPr>
          <p:cNvSpPr>
            <a:spLocks noGrp="1"/>
          </p:cNvSpPr>
          <p:nvPr>
            <p:ph type="sldNum" sz="quarter" idx="12"/>
          </p:nvPr>
        </p:nvSpPr>
        <p:spPr/>
        <p:txBody>
          <a:bodyPr/>
          <a:lstStyle/>
          <a:p>
            <a:fld id="{17897F94-5D60-D444-97D3-01C6D761D96D}" type="slidenum">
              <a:rPr lang="fi-FI" smtClean="0"/>
              <a:t>‹#›</a:t>
            </a:fld>
            <a:endParaRPr lang="fi-FI"/>
          </a:p>
        </p:txBody>
      </p:sp>
    </p:spTree>
    <p:extLst>
      <p:ext uri="{BB962C8B-B14F-4D97-AF65-F5344CB8AC3E}">
        <p14:creationId xmlns:p14="http://schemas.microsoft.com/office/powerpoint/2010/main" val="9844012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Kuvatekstillinen sisältö" type="objTx">
  <p:cSld name="Kuvatekstillinen sisältö">
    <p:spTree>
      <p:nvGrpSpPr>
        <p:cNvPr id="1" name="Shape 50"/>
        <p:cNvGrpSpPr/>
        <p:nvPr/>
      </p:nvGrpSpPr>
      <p:grpSpPr>
        <a:xfrm>
          <a:off x="0" y="0"/>
          <a:ext cx="0" cy="0"/>
          <a:chOff x="0" y="0"/>
          <a:chExt cx="0" cy="0"/>
        </a:xfrm>
      </p:grpSpPr>
      <p:sp>
        <p:nvSpPr>
          <p:cNvPr id="51" name="Google Shape;51;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Roboto Slab"/>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3" name="Google Shape;53;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4" name="Google Shape;54;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fi-FI"/>
              <a:t>‹#›</a:t>
            </a:fld>
            <a:endParaRPr/>
          </a:p>
        </p:txBody>
      </p:sp>
    </p:spTree>
    <p:extLst>
      <p:ext uri="{BB962C8B-B14F-4D97-AF65-F5344CB8AC3E}">
        <p14:creationId xmlns:p14="http://schemas.microsoft.com/office/powerpoint/2010/main" val="238265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Kuvatekstillinen kuva" type="picTx">
  <p:cSld name="Kuvatekstillinen kuva">
    <p:spTree>
      <p:nvGrpSpPr>
        <p:cNvPr id="1" name="Shape 56"/>
        <p:cNvGrpSpPr/>
        <p:nvPr/>
      </p:nvGrpSpPr>
      <p:grpSpPr>
        <a:xfrm>
          <a:off x="0" y="0"/>
          <a:ext cx="0" cy="0"/>
          <a:chOff x="0" y="0"/>
          <a:chExt cx="0" cy="0"/>
        </a:xfrm>
      </p:grpSpPr>
      <p:sp>
        <p:nvSpPr>
          <p:cNvPr id="57" name="Google Shape;57;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Roboto Slab"/>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9" name="Google Shape;59;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fi-FI"/>
              <a:t>‹#›</a:t>
            </a:fld>
            <a:endParaRPr/>
          </a:p>
        </p:txBody>
      </p:sp>
    </p:spTree>
    <p:extLst>
      <p:ext uri="{BB962C8B-B14F-4D97-AF65-F5344CB8AC3E}">
        <p14:creationId xmlns:p14="http://schemas.microsoft.com/office/powerpoint/2010/main" val="5910888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tsikko ja pystysuora teksti" type="vertTx">
  <p:cSld name="Otsikko ja pystysuora teksti">
    <p:spTree>
      <p:nvGrpSpPr>
        <p:cNvPr id="1" name="Shape 62"/>
        <p:cNvGrpSpPr/>
        <p:nvPr/>
      </p:nvGrpSpPr>
      <p:grpSpPr>
        <a:xfrm>
          <a:off x="0" y="0"/>
          <a:ext cx="0" cy="0"/>
          <a:chOff x="0" y="0"/>
          <a:chExt cx="0" cy="0"/>
        </a:xfrm>
      </p:grpSpPr>
      <p:sp>
        <p:nvSpPr>
          <p:cNvPr id="63" name="Google Shape;6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fi-FI"/>
              <a:t>‹#›</a:t>
            </a:fld>
            <a:endParaRPr/>
          </a:p>
        </p:txBody>
      </p:sp>
    </p:spTree>
    <p:extLst>
      <p:ext uri="{BB962C8B-B14F-4D97-AF65-F5344CB8AC3E}">
        <p14:creationId xmlns:p14="http://schemas.microsoft.com/office/powerpoint/2010/main" val="37880070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ystysuora otsikko ja teksti" type="vertTitleAndTx">
  <p:cSld name="Pystysuora otsikko ja teksti">
    <p:spTree>
      <p:nvGrpSpPr>
        <p:cNvPr id="1" name="Shape 67"/>
        <p:cNvGrpSpPr/>
        <p:nvPr/>
      </p:nvGrpSpPr>
      <p:grpSpPr>
        <a:xfrm>
          <a:off x="0" y="0"/>
          <a:ext cx="0" cy="0"/>
          <a:chOff x="0" y="0"/>
          <a:chExt cx="0" cy="0"/>
        </a:xfrm>
      </p:grpSpPr>
      <p:sp>
        <p:nvSpPr>
          <p:cNvPr id="68" name="Google Shape;68;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fi-FI"/>
              <a:t>‹#›</a:t>
            </a:fld>
            <a:endParaRPr/>
          </a:p>
        </p:txBody>
      </p:sp>
    </p:spTree>
    <p:extLst>
      <p:ext uri="{BB962C8B-B14F-4D97-AF65-F5344CB8AC3E}">
        <p14:creationId xmlns:p14="http://schemas.microsoft.com/office/powerpoint/2010/main" val="3924173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31002CA-C807-F947-98DA-A484FB36AA10}"/>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B839DAD0-0AD2-3D4C-9437-523AEC84A0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1C9A5891-E5E4-E74D-BE81-5EFCE516A7B9}"/>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55A570B1-1978-0748-BD00-B3AD5D141A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ACDFE65B-8AF0-754E-B78D-CC13374B2331}"/>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444A8E25-27C4-8945-B365-B3BF07F6978C}"/>
              </a:ext>
            </a:extLst>
          </p:cNvPr>
          <p:cNvSpPr>
            <a:spLocks noGrp="1"/>
          </p:cNvSpPr>
          <p:nvPr>
            <p:ph type="dt" sz="half" idx="10"/>
          </p:nvPr>
        </p:nvSpPr>
        <p:spPr/>
        <p:txBody>
          <a:bodyPr/>
          <a:lstStyle/>
          <a:p>
            <a:fld id="{2E2B3CEC-EB08-5D4B-99EF-79B9295EACEE}" type="datetimeFigureOut">
              <a:rPr lang="fi-FI" smtClean="0"/>
              <a:t>4.3.2021</a:t>
            </a:fld>
            <a:endParaRPr lang="fi-FI"/>
          </a:p>
        </p:txBody>
      </p:sp>
      <p:sp>
        <p:nvSpPr>
          <p:cNvPr id="8" name="Alatunnisteen paikkamerkki 7">
            <a:extLst>
              <a:ext uri="{FF2B5EF4-FFF2-40B4-BE49-F238E27FC236}">
                <a16:creationId xmlns:a16="http://schemas.microsoft.com/office/drawing/2014/main" id="{E174E2D4-2E48-0F48-8C8A-243688BDAF7A}"/>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B06EBE31-6DA0-944A-A140-4EF9351262CF}"/>
              </a:ext>
            </a:extLst>
          </p:cNvPr>
          <p:cNvSpPr>
            <a:spLocks noGrp="1"/>
          </p:cNvSpPr>
          <p:nvPr>
            <p:ph type="sldNum" sz="quarter" idx="12"/>
          </p:nvPr>
        </p:nvSpPr>
        <p:spPr/>
        <p:txBody>
          <a:bodyPr/>
          <a:lstStyle/>
          <a:p>
            <a:fld id="{17897F94-5D60-D444-97D3-01C6D761D96D}" type="slidenum">
              <a:rPr lang="fi-FI" smtClean="0"/>
              <a:t>‹#›</a:t>
            </a:fld>
            <a:endParaRPr lang="fi-FI"/>
          </a:p>
        </p:txBody>
      </p:sp>
    </p:spTree>
    <p:extLst>
      <p:ext uri="{BB962C8B-B14F-4D97-AF65-F5344CB8AC3E}">
        <p14:creationId xmlns:p14="http://schemas.microsoft.com/office/powerpoint/2010/main" val="247282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A9B666F-7130-7C46-AFE6-8611B03C9AFD}"/>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5E84B349-3037-D444-9F9C-CEF4AC0EF3E7}"/>
              </a:ext>
            </a:extLst>
          </p:cNvPr>
          <p:cNvSpPr>
            <a:spLocks noGrp="1"/>
          </p:cNvSpPr>
          <p:nvPr>
            <p:ph type="dt" sz="half" idx="10"/>
          </p:nvPr>
        </p:nvSpPr>
        <p:spPr/>
        <p:txBody>
          <a:bodyPr/>
          <a:lstStyle/>
          <a:p>
            <a:fld id="{2E2B3CEC-EB08-5D4B-99EF-79B9295EACEE}" type="datetimeFigureOut">
              <a:rPr lang="fi-FI" smtClean="0"/>
              <a:t>4.3.2021</a:t>
            </a:fld>
            <a:endParaRPr lang="fi-FI"/>
          </a:p>
        </p:txBody>
      </p:sp>
      <p:sp>
        <p:nvSpPr>
          <p:cNvPr id="4" name="Alatunnisteen paikkamerkki 3">
            <a:extLst>
              <a:ext uri="{FF2B5EF4-FFF2-40B4-BE49-F238E27FC236}">
                <a16:creationId xmlns:a16="http://schemas.microsoft.com/office/drawing/2014/main" id="{A177C9F6-B961-974F-A9B0-8C2E14781596}"/>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C524CA56-CDC7-EC41-BAF6-6198B72C8E99}"/>
              </a:ext>
            </a:extLst>
          </p:cNvPr>
          <p:cNvSpPr>
            <a:spLocks noGrp="1"/>
          </p:cNvSpPr>
          <p:nvPr>
            <p:ph type="sldNum" sz="quarter" idx="12"/>
          </p:nvPr>
        </p:nvSpPr>
        <p:spPr/>
        <p:txBody>
          <a:bodyPr/>
          <a:lstStyle/>
          <a:p>
            <a:fld id="{17897F94-5D60-D444-97D3-01C6D761D96D}" type="slidenum">
              <a:rPr lang="fi-FI" smtClean="0"/>
              <a:t>‹#›</a:t>
            </a:fld>
            <a:endParaRPr lang="fi-FI"/>
          </a:p>
        </p:txBody>
      </p:sp>
    </p:spTree>
    <p:extLst>
      <p:ext uri="{BB962C8B-B14F-4D97-AF65-F5344CB8AC3E}">
        <p14:creationId xmlns:p14="http://schemas.microsoft.com/office/powerpoint/2010/main" val="4096070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F1A942B1-3DCD-434C-ADAF-4274C2221F98}"/>
              </a:ext>
            </a:extLst>
          </p:cNvPr>
          <p:cNvSpPr>
            <a:spLocks noGrp="1"/>
          </p:cNvSpPr>
          <p:nvPr>
            <p:ph type="dt" sz="half" idx="10"/>
          </p:nvPr>
        </p:nvSpPr>
        <p:spPr/>
        <p:txBody>
          <a:bodyPr/>
          <a:lstStyle/>
          <a:p>
            <a:fld id="{2E2B3CEC-EB08-5D4B-99EF-79B9295EACEE}" type="datetimeFigureOut">
              <a:rPr lang="fi-FI" smtClean="0"/>
              <a:t>4.3.2021</a:t>
            </a:fld>
            <a:endParaRPr lang="fi-FI"/>
          </a:p>
        </p:txBody>
      </p:sp>
      <p:sp>
        <p:nvSpPr>
          <p:cNvPr id="3" name="Alatunnisteen paikkamerkki 2">
            <a:extLst>
              <a:ext uri="{FF2B5EF4-FFF2-40B4-BE49-F238E27FC236}">
                <a16:creationId xmlns:a16="http://schemas.microsoft.com/office/drawing/2014/main" id="{4CBB943E-0165-804C-BB4B-ADBB5B1E9B4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724D70BA-9FCD-2F42-9EE5-3D5197DD815E}"/>
              </a:ext>
            </a:extLst>
          </p:cNvPr>
          <p:cNvSpPr>
            <a:spLocks noGrp="1"/>
          </p:cNvSpPr>
          <p:nvPr>
            <p:ph type="sldNum" sz="quarter" idx="12"/>
          </p:nvPr>
        </p:nvSpPr>
        <p:spPr/>
        <p:txBody>
          <a:bodyPr/>
          <a:lstStyle/>
          <a:p>
            <a:fld id="{17897F94-5D60-D444-97D3-01C6D761D96D}" type="slidenum">
              <a:rPr lang="fi-FI" smtClean="0"/>
              <a:t>‹#›</a:t>
            </a:fld>
            <a:endParaRPr lang="fi-FI"/>
          </a:p>
        </p:txBody>
      </p:sp>
    </p:spTree>
    <p:extLst>
      <p:ext uri="{BB962C8B-B14F-4D97-AF65-F5344CB8AC3E}">
        <p14:creationId xmlns:p14="http://schemas.microsoft.com/office/powerpoint/2010/main" val="3703184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C0A032-630D-F644-BA94-4F91D4255E8E}"/>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5A9C983A-4114-124C-9F19-1B52D5CA3E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70C7942F-3A32-D741-A862-8D2F81EBBA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9482C0D-B9A4-414B-A629-324CC41E111A}"/>
              </a:ext>
            </a:extLst>
          </p:cNvPr>
          <p:cNvSpPr>
            <a:spLocks noGrp="1"/>
          </p:cNvSpPr>
          <p:nvPr>
            <p:ph type="dt" sz="half" idx="10"/>
          </p:nvPr>
        </p:nvSpPr>
        <p:spPr/>
        <p:txBody>
          <a:bodyPr/>
          <a:lstStyle/>
          <a:p>
            <a:fld id="{2E2B3CEC-EB08-5D4B-99EF-79B9295EACEE}" type="datetimeFigureOut">
              <a:rPr lang="fi-FI" smtClean="0"/>
              <a:t>4.3.2021</a:t>
            </a:fld>
            <a:endParaRPr lang="fi-FI"/>
          </a:p>
        </p:txBody>
      </p:sp>
      <p:sp>
        <p:nvSpPr>
          <p:cNvPr id="6" name="Alatunnisteen paikkamerkki 5">
            <a:extLst>
              <a:ext uri="{FF2B5EF4-FFF2-40B4-BE49-F238E27FC236}">
                <a16:creationId xmlns:a16="http://schemas.microsoft.com/office/drawing/2014/main" id="{15C4CC89-61BE-5546-9721-9997AE8EC49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A5FBE101-D280-7F45-953A-208999539CCC}"/>
              </a:ext>
            </a:extLst>
          </p:cNvPr>
          <p:cNvSpPr>
            <a:spLocks noGrp="1"/>
          </p:cNvSpPr>
          <p:nvPr>
            <p:ph type="sldNum" sz="quarter" idx="12"/>
          </p:nvPr>
        </p:nvSpPr>
        <p:spPr/>
        <p:txBody>
          <a:bodyPr/>
          <a:lstStyle/>
          <a:p>
            <a:fld id="{17897F94-5D60-D444-97D3-01C6D761D96D}" type="slidenum">
              <a:rPr lang="fi-FI" smtClean="0"/>
              <a:t>‹#›</a:t>
            </a:fld>
            <a:endParaRPr lang="fi-FI"/>
          </a:p>
        </p:txBody>
      </p:sp>
    </p:spTree>
    <p:extLst>
      <p:ext uri="{BB962C8B-B14F-4D97-AF65-F5344CB8AC3E}">
        <p14:creationId xmlns:p14="http://schemas.microsoft.com/office/powerpoint/2010/main" val="1492466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B1F1B9-70A3-124B-9F3F-A3A538EAF3F2}"/>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A6698549-5A10-7A44-83AD-8D8B36A34F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7B1F93D1-03E9-9646-B365-EC55FC0B2C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0BD70A8-67D3-834E-A458-9611C7F852E1}"/>
              </a:ext>
            </a:extLst>
          </p:cNvPr>
          <p:cNvSpPr>
            <a:spLocks noGrp="1"/>
          </p:cNvSpPr>
          <p:nvPr>
            <p:ph type="dt" sz="half" idx="10"/>
          </p:nvPr>
        </p:nvSpPr>
        <p:spPr/>
        <p:txBody>
          <a:bodyPr/>
          <a:lstStyle/>
          <a:p>
            <a:fld id="{2E2B3CEC-EB08-5D4B-99EF-79B9295EACEE}" type="datetimeFigureOut">
              <a:rPr lang="fi-FI" smtClean="0"/>
              <a:t>4.3.2021</a:t>
            </a:fld>
            <a:endParaRPr lang="fi-FI"/>
          </a:p>
        </p:txBody>
      </p:sp>
      <p:sp>
        <p:nvSpPr>
          <p:cNvPr id="6" name="Alatunnisteen paikkamerkki 5">
            <a:extLst>
              <a:ext uri="{FF2B5EF4-FFF2-40B4-BE49-F238E27FC236}">
                <a16:creationId xmlns:a16="http://schemas.microsoft.com/office/drawing/2014/main" id="{8E7FF3CE-0840-B54E-8CED-16899E8D512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CE82D45-0B73-8D49-8CD4-2B932D56D379}"/>
              </a:ext>
            </a:extLst>
          </p:cNvPr>
          <p:cNvSpPr>
            <a:spLocks noGrp="1"/>
          </p:cNvSpPr>
          <p:nvPr>
            <p:ph type="sldNum" sz="quarter" idx="12"/>
          </p:nvPr>
        </p:nvSpPr>
        <p:spPr/>
        <p:txBody>
          <a:bodyPr/>
          <a:lstStyle/>
          <a:p>
            <a:fld id="{17897F94-5D60-D444-97D3-01C6D761D96D}" type="slidenum">
              <a:rPr lang="fi-FI" smtClean="0"/>
              <a:t>‹#›</a:t>
            </a:fld>
            <a:endParaRPr lang="fi-FI"/>
          </a:p>
        </p:txBody>
      </p:sp>
    </p:spTree>
    <p:extLst>
      <p:ext uri="{BB962C8B-B14F-4D97-AF65-F5344CB8AC3E}">
        <p14:creationId xmlns:p14="http://schemas.microsoft.com/office/powerpoint/2010/main" val="1488009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3.jpeg"/><Relationship Id="rId2" Type="http://schemas.openxmlformats.org/officeDocument/2006/relationships/slideLayout" Target="../slideLayouts/slideLayout19.xml"/><Relationship Id="rId16"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4EF2F3D-D1B7-C841-AFAB-A01A600B89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43438DD3-7124-794D-9576-A5DB11F992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A1D58EF-921C-8246-828A-87BB8203EF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B3CEC-EB08-5D4B-99EF-79B9295EACEE}" type="datetimeFigureOut">
              <a:rPr lang="fi-FI" smtClean="0"/>
              <a:t>4.3.2021</a:t>
            </a:fld>
            <a:endParaRPr lang="fi-FI"/>
          </a:p>
        </p:txBody>
      </p:sp>
      <p:sp>
        <p:nvSpPr>
          <p:cNvPr id="5" name="Alatunnisteen paikkamerkki 4">
            <a:extLst>
              <a:ext uri="{FF2B5EF4-FFF2-40B4-BE49-F238E27FC236}">
                <a16:creationId xmlns:a16="http://schemas.microsoft.com/office/drawing/2014/main" id="{0D520BC8-510C-154C-B9BB-1C092FAA1C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54E5A636-DF59-DB4B-BB88-6A0AB30CA8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897F94-5D60-D444-97D3-01C6D761D96D}" type="slidenum">
              <a:rPr lang="fi-FI" smtClean="0"/>
              <a:t>‹#›</a:t>
            </a:fld>
            <a:endParaRPr lang="fi-FI"/>
          </a:p>
        </p:txBody>
      </p:sp>
    </p:spTree>
    <p:extLst>
      <p:ext uri="{BB962C8B-B14F-4D97-AF65-F5344CB8AC3E}">
        <p14:creationId xmlns:p14="http://schemas.microsoft.com/office/powerpoint/2010/main" val="2644999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2926080" y="365126"/>
            <a:ext cx="8427720" cy="1165860"/>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cxnSp>
        <p:nvCxnSpPr>
          <p:cNvPr id="17" name="Suora yhdysviiva 16"/>
          <p:cNvCxnSpPr>
            <a:cxnSpLocks/>
          </p:cNvCxnSpPr>
          <p:nvPr/>
        </p:nvCxnSpPr>
        <p:spPr>
          <a:xfrm>
            <a:off x="457200" y="6176078"/>
            <a:ext cx="11227869"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6" name="Kuva 5">
            <a:extLst>
              <a:ext uri="{FF2B5EF4-FFF2-40B4-BE49-F238E27FC236}">
                <a16:creationId xmlns:a16="http://schemas.microsoft.com/office/drawing/2014/main" id="{318142B9-4B78-FF45-AFBE-9B11DA107FF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6336220"/>
            <a:ext cx="12192000" cy="503042"/>
          </a:xfrm>
          <a:prstGeom prst="rect">
            <a:avLst/>
          </a:prstGeom>
        </p:spPr>
      </p:pic>
    </p:spTree>
    <p:extLst>
      <p:ext uri="{BB962C8B-B14F-4D97-AF65-F5344CB8AC3E}">
        <p14:creationId xmlns:p14="http://schemas.microsoft.com/office/powerpoint/2010/main" val="4978602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90624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Roboto Slab"/>
              <a:buNone/>
              <a:defRPr sz="4400" b="0" i="0" u="none" strike="noStrike" cap="none">
                <a:solidFill>
                  <a:schemeClr val="dk1"/>
                </a:solidFill>
                <a:latin typeface="Roboto Slab"/>
                <a:ea typeface="Roboto Slab"/>
                <a:cs typeface="Roboto Slab"/>
                <a:sym typeface="Roboto Slab"/>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r>
              <a:rPr lang="fi-FI"/>
              <a:t>#VKD20</a:t>
            </a:r>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174822723"/>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34.xml"/><Relationship Id="rId5" Type="http://schemas.openxmlformats.org/officeDocument/2006/relationships/image" Target="../media/image30.jp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26.jp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image" Target="../media/image27.jp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openxmlformats.org/officeDocument/2006/relationships/image" Target="../media/image29.jp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descr="Kuva, joka sisältää kohteen sisä, huone, eläminen, sohva&#10;&#10;Kuvaus luotu automaattisesti">
            <a:extLst>
              <a:ext uri="{FF2B5EF4-FFF2-40B4-BE49-F238E27FC236}">
                <a16:creationId xmlns:a16="http://schemas.microsoft.com/office/drawing/2014/main" id="{26D6A765-6B75-D84E-8A6F-47E6273B8C44}"/>
              </a:ext>
            </a:extLst>
          </p:cNvPr>
          <p:cNvPicPr>
            <a:picLocks noChangeAspect="1"/>
          </p:cNvPicPr>
          <p:nvPr/>
        </p:nvPicPr>
        <p:blipFill>
          <a:blip r:embed="rId2"/>
          <a:stretch>
            <a:fillRect/>
          </a:stretch>
        </p:blipFill>
        <p:spPr>
          <a:xfrm>
            <a:off x="0" y="-7041"/>
            <a:ext cx="12192000" cy="6855434"/>
          </a:xfrm>
          <a:prstGeom prst="rect">
            <a:avLst/>
          </a:prstGeom>
        </p:spPr>
      </p:pic>
      <p:sp>
        <p:nvSpPr>
          <p:cNvPr id="10" name="Kolmio 9">
            <a:extLst>
              <a:ext uri="{FF2B5EF4-FFF2-40B4-BE49-F238E27FC236}">
                <a16:creationId xmlns:a16="http://schemas.microsoft.com/office/drawing/2014/main" id="{5C24AAA8-6BC4-6D44-8518-2B6A6177E483}"/>
              </a:ext>
            </a:extLst>
          </p:cNvPr>
          <p:cNvSpPr/>
          <p:nvPr/>
        </p:nvSpPr>
        <p:spPr>
          <a:xfrm rot="10800000">
            <a:off x="11805653" y="1021706"/>
            <a:ext cx="232863" cy="202352"/>
          </a:xfrm>
          <a:prstGeom prst="triangle">
            <a:avLst/>
          </a:prstGeom>
          <a:solidFill>
            <a:schemeClr val="bg1"/>
          </a:solidFill>
          <a:ln>
            <a:noFill/>
          </a:ln>
          <a:effectLst>
            <a:outerShdw blurRad="63500" sx="102000" sy="102000" algn="ctr" rotWithShape="0">
              <a:prstClr val="black">
                <a:alpha val="5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Kuva 13">
            <a:extLst>
              <a:ext uri="{FF2B5EF4-FFF2-40B4-BE49-F238E27FC236}">
                <a16:creationId xmlns:a16="http://schemas.microsoft.com/office/drawing/2014/main" id="{C530DA38-94FA-C644-AE55-8F371075F192}"/>
              </a:ext>
            </a:extLst>
          </p:cNvPr>
          <p:cNvPicPr>
            <a:picLocks noChangeAspect="1"/>
          </p:cNvPicPr>
          <p:nvPr/>
        </p:nvPicPr>
        <p:blipFill rotWithShape="1">
          <a:blip r:embed="rId3">
            <a:extLst>
              <a:ext uri="{28A0092B-C50C-407E-A947-70E740481C1C}">
                <a14:useLocalDpi xmlns:a14="http://schemas.microsoft.com/office/drawing/2010/main" val="0"/>
              </a:ext>
            </a:extLst>
          </a:blip>
          <a:srcRect t="50178"/>
          <a:stretch/>
        </p:blipFill>
        <p:spPr>
          <a:xfrm>
            <a:off x="10747818" y="553622"/>
            <a:ext cx="1524000" cy="530783"/>
          </a:xfrm>
          <a:prstGeom prst="rect">
            <a:avLst/>
          </a:prstGeom>
        </p:spPr>
      </p:pic>
      <p:pic>
        <p:nvPicPr>
          <p:cNvPr id="2" name="Kuva 1">
            <a:extLst>
              <a:ext uri="{FF2B5EF4-FFF2-40B4-BE49-F238E27FC236}">
                <a16:creationId xmlns:a16="http://schemas.microsoft.com/office/drawing/2014/main" id="{52EDF072-B16B-1041-9F70-869FB90A7CF4}"/>
              </a:ext>
            </a:extLst>
          </p:cNvPr>
          <p:cNvPicPr>
            <a:picLocks noChangeAspect="1"/>
          </p:cNvPicPr>
          <p:nvPr/>
        </p:nvPicPr>
        <p:blipFill rotWithShape="1">
          <a:blip r:embed="rId4"/>
          <a:srcRect l="6507" t="9644" r="12413" b="39183"/>
          <a:stretch/>
        </p:blipFill>
        <p:spPr>
          <a:xfrm>
            <a:off x="10613079" y="126442"/>
            <a:ext cx="1524000" cy="428931"/>
          </a:xfrm>
          <a:prstGeom prst="rect">
            <a:avLst/>
          </a:prstGeom>
        </p:spPr>
      </p:pic>
    </p:spTree>
    <p:extLst>
      <p:ext uri="{BB962C8B-B14F-4D97-AF65-F5344CB8AC3E}">
        <p14:creationId xmlns:p14="http://schemas.microsoft.com/office/powerpoint/2010/main" val="2056300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2">
            <a:extLst>
              <a:ext uri="{FF2B5EF4-FFF2-40B4-BE49-F238E27FC236}">
                <a16:creationId xmlns:a16="http://schemas.microsoft.com/office/drawing/2014/main" id="{9A1E8EE4-E569-9942-B36C-F83BF36A8C95}"/>
              </a:ext>
            </a:extLst>
          </p:cNvPr>
          <p:cNvCxnSpPr>
            <a:cxnSpLocks/>
          </p:cNvCxnSpPr>
          <p:nvPr/>
        </p:nvCxnSpPr>
        <p:spPr>
          <a:xfrm flipV="1">
            <a:off x="360537" y="0"/>
            <a:ext cx="794" cy="948679"/>
          </a:xfrm>
          <a:prstGeom prst="line">
            <a:avLst/>
          </a:prstGeom>
          <a:noFill/>
          <a:ln w="31750" cap="flat" cmpd="sng" algn="ctr">
            <a:solidFill>
              <a:srgbClr val="1BB9AC"/>
            </a:solidFill>
            <a:prstDash val="solid"/>
            <a:miter lim="800000"/>
          </a:ln>
          <a:effectLst/>
        </p:spPr>
      </p:cxnSp>
      <p:sp>
        <p:nvSpPr>
          <p:cNvPr id="5" name="Text Placeholder 11">
            <a:extLst>
              <a:ext uri="{FF2B5EF4-FFF2-40B4-BE49-F238E27FC236}">
                <a16:creationId xmlns:a16="http://schemas.microsoft.com/office/drawing/2014/main" id="{1F3C557F-B171-8E4B-934F-019157690A87}"/>
              </a:ext>
            </a:extLst>
          </p:cNvPr>
          <p:cNvSpPr txBox="1">
            <a:spLocks/>
          </p:cNvSpPr>
          <p:nvPr/>
        </p:nvSpPr>
        <p:spPr>
          <a:xfrm>
            <a:off x="449171" y="635755"/>
            <a:ext cx="6227626" cy="40672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rgbClr val="55B13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fi-FI" dirty="0">
                <a:solidFill>
                  <a:srgbClr val="1BB9AC"/>
                </a:solidFill>
                <a:latin typeface="Century Gothic" panose="020F0302020204030204"/>
              </a:rPr>
              <a:t>ETÄKESÄTYÖ</a:t>
            </a:r>
          </a:p>
        </p:txBody>
      </p:sp>
      <p:sp>
        <p:nvSpPr>
          <p:cNvPr id="6" name="Text Placeholder 2">
            <a:extLst>
              <a:ext uri="{FF2B5EF4-FFF2-40B4-BE49-F238E27FC236}">
                <a16:creationId xmlns:a16="http://schemas.microsoft.com/office/drawing/2014/main" id="{777B31AC-5CF9-4C4A-9F90-C17E832F86E9}"/>
              </a:ext>
            </a:extLst>
          </p:cNvPr>
          <p:cNvSpPr txBox="1">
            <a:spLocks/>
          </p:cNvSpPr>
          <p:nvPr/>
        </p:nvSpPr>
        <p:spPr>
          <a:xfrm>
            <a:off x="449170" y="1042484"/>
            <a:ext cx="11742830" cy="10169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bg1">
                    <a:lumMod val="9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solidFill>
                  <a:schemeClr val="tx1"/>
                </a:solidFill>
                <a:latin typeface="Century Gothic" panose="020B0502020202020204" pitchFamily="34" charset="0"/>
              </a:rPr>
              <a:t>Esimerkkejä ensimmäisen viikon työtehtävistä</a:t>
            </a:r>
          </a:p>
        </p:txBody>
      </p:sp>
      <p:cxnSp>
        <p:nvCxnSpPr>
          <p:cNvPr id="8" name="Suora yhdysviiva 7">
            <a:extLst>
              <a:ext uri="{FF2B5EF4-FFF2-40B4-BE49-F238E27FC236}">
                <a16:creationId xmlns:a16="http://schemas.microsoft.com/office/drawing/2014/main" id="{9DC8B7B4-8475-5C46-AFAB-FCFE70D149D7}"/>
              </a:ext>
            </a:extLst>
          </p:cNvPr>
          <p:cNvCxnSpPr>
            <a:cxnSpLocks/>
          </p:cNvCxnSpPr>
          <p:nvPr/>
        </p:nvCxnSpPr>
        <p:spPr>
          <a:xfrm>
            <a:off x="3997235" y="2059459"/>
            <a:ext cx="0" cy="4289090"/>
          </a:xfrm>
          <a:prstGeom prst="line">
            <a:avLst/>
          </a:prstGeom>
          <a:ln>
            <a:solidFill>
              <a:srgbClr val="179F96"/>
            </a:solidFill>
          </a:ln>
        </p:spPr>
        <p:style>
          <a:lnRef idx="1">
            <a:schemeClr val="accent1"/>
          </a:lnRef>
          <a:fillRef idx="0">
            <a:schemeClr val="accent1"/>
          </a:fillRef>
          <a:effectRef idx="0">
            <a:schemeClr val="accent1"/>
          </a:effectRef>
          <a:fontRef idx="minor">
            <a:schemeClr val="tx1"/>
          </a:fontRef>
        </p:style>
      </p:cxnSp>
      <p:cxnSp>
        <p:nvCxnSpPr>
          <p:cNvPr id="10" name="Suora yhdysviiva 9">
            <a:extLst>
              <a:ext uri="{FF2B5EF4-FFF2-40B4-BE49-F238E27FC236}">
                <a16:creationId xmlns:a16="http://schemas.microsoft.com/office/drawing/2014/main" id="{D9D4D7A1-0B32-5A4D-B301-543DD5D75FF0}"/>
              </a:ext>
            </a:extLst>
          </p:cNvPr>
          <p:cNvCxnSpPr>
            <a:cxnSpLocks/>
          </p:cNvCxnSpPr>
          <p:nvPr/>
        </p:nvCxnSpPr>
        <p:spPr>
          <a:xfrm>
            <a:off x="7933510" y="2059459"/>
            <a:ext cx="0" cy="4289090"/>
          </a:xfrm>
          <a:prstGeom prst="line">
            <a:avLst/>
          </a:prstGeom>
          <a:ln>
            <a:solidFill>
              <a:srgbClr val="179F96"/>
            </a:solidFill>
          </a:ln>
        </p:spPr>
        <p:style>
          <a:lnRef idx="1">
            <a:schemeClr val="accent1"/>
          </a:lnRef>
          <a:fillRef idx="0">
            <a:schemeClr val="accent1"/>
          </a:fillRef>
          <a:effectRef idx="0">
            <a:schemeClr val="accent1"/>
          </a:effectRef>
          <a:fontRef idx="minor">
            <a:schemeClr val="tx1"/>
          </a:fontRef>
        </p:style>
      </p:cxnSp>
      <p:sp>
        <p:nvSpPr>
          <p:cNvPr id="11" name="Suorakulmio 10">
            <a:extLst>
              <a:ext uri="{FF2B5EF4-FFF2-40B4-BE49-F238E27FC236}">
                <a16:creationId xmlns:a16="http://schemas.microsoft.com/office/drawing/2014/main" id="{42601AAF-FEB3-FB40-ACFB-8FC3EFD7C1CA}"/>
              </a:ext>
            </a:extLst>
          </p:cNvPr>
          <p:cNvSpPr/>
          <p:nvPr/>
        </p:nvSpPr>
        <p:spPr>
          <a:xfrm>
            <a:off x="3997234" y="2494131"/>
            <a:ext cx="3802070" cy="3554819"/>
          </a:xfrm>
          <a:prstGeom prst="rect">
            <a:avLst/>
          </a:prstGeom>
        </p:spPr>
        <p:txBody>
          <a:bodyPr wrap="square">
            <a:spAutoFit/>
          </a:bodyPr>
          <a:lstStyle/>
          <a:p>
            <a:pPr marL="742950" lvl="1" indent="-285750">
              <a:buFont typeface="Arial" panose="020B0604020202020204" pitchFamily="34" charset="0"/>
              <a:buChar char="•"/>
            </a:pPr>
            <a:r>
              <a:rPr lang="fi-FI" sz="1400" dirty="0">
                <a:latin typeface="Century Gothic" panose="020B0502020202020204" pitchFamily="34" charset="0"/>
              </a:rPr>
              <a:t>Voit pyytää lähityötä tekevältä työntekijältä virtuaalikierrosta työpaikalla.</a:t>
            </a:r>
          </a:p>
          <a:p>
            <a:pPr marL="742950" lvl="1" indent="-285750">
              <a:buFont typeface="Arial" panose="020B0604020202020204" pitchFamily="34" charset="0"/>
              <a:buChar char="•"/>
            </a:pPr>
            <a:r>
              <a:rPr lang="fi-FI" sz="1400" dirty="0">
                <a:latin typeface="Century Gothic" panose="020B0502020202020204" pitchFamily="34" charset="0"/>
              </a:rPr>
              <a:t>Voit ottaa valokuvia tai pyytää esihenkilöltäsi mahdollisuutta käyttää yrityksen kuvapankin valokuvia (jos sellainen on) blogikirjoituksen kuvitukseksi. </a:t>
            </a:r>
          </a:p>
          <a:p>
            <a:pPr marL="742950" lvl="1" indent="-285750">
              <a:buFont typeface="Arial" panose="020B0604020202020204" pitchFamily="34" charset="0"/>
              <a:buChar char="•"/>
            </a:pPr>
            <a:r>
              <a:rPr lang="fi-FI" sz="1400" dirty="0">
                <a:latin typeface="Century Gothic" panose="020B0502020202020204" pitchFamily="34" charset="0"/>
              </a:rPr>
              <a:t>Kirjoita blogiteksti Word-dokumentiksi ja lähetä valmis kirjoitus sovitulle henkilölle. </a:t>
            </a:r>
          </a:p>
          <a:p>
            <a:pPr marL="742950" lvl="1" indent="-285750">
              <a:buFont typeface="Arial" panose="020B0604020202020204" pitchFamily="34" charset="0"/>
              <a:buChar char="•"/>
            </a:pPr>
            <a:r>
              <a:rPr lang="fi-FI" sz="1400" dirty="0">
                <a:latin typeface="Century Gothic" panose="020B0502020202020204" pitchFamily="34" charset="0"/>
              </a:rPr>
              <a:t>Nauti työsi tuloksesta! </a:t>
            </a:r>
          </a:p>
          <a:p>
            <a:pPr marL="742950" lvl="1" indent="-285750">
              <a:buFont typeface="Arial" panose="020B0604020202020204" pitchFamily="34" charset="0"/>
              <a:buChar char="•"/>
            </a:pPr>
            <a:r>
              <a:rPr lang="fi-FI" sz="1400" dirty="0">
                <a:latin typeface="Century Gothic" panose="020B0502020202020204" pitchFamily="34" charset="0"/>
              </a:rPr>
              <a:t> Tarkoitetaanko tässä kesätyöläisen töitä vai yrityksessä yleisesti tehtävää työtä?</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5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4" name="Suorakulmio 13">
            <a:extLst>
              <a:ext uri="{FF2B5EF4-FFF2-40B4-BE49-F238E27FC236}">
                <a16:creationId xmlns:a16="http://schemas.microsoft.com/office/drawing/2014/main" id="{4081260B-5F1B-CE43-B7C5-78ACF7EF3B80}"/>
              </a:ext>
            </a:extLst>
          </p:cNvPr>
          <p:cNvSpPr/>
          <p:nvPr/>
        </p:nvSpPr>
        <p:spPr>
          <a:xfrm>
            <a:off x="128063" y="1966471"/>
            <a:ext cx="3802070" cy="3877985"/>
          </a:xfrm>
          <a:prstGeom prst="rect">
            <a:avLst/>
          </a:prstGeom>
        </p:spPr>
        <p:txBody>
          <a:bodyPr wrap="square">
            <a:spAutoFit/>
          </a:bodyPr>
          <a:lstStyle/>
          <a:p>
            <a:pPr lvl="0" algn="ctr"/>
            <a:r>
              <a:rPr lang="fi-FI" b="1" dirty="0">
                <a:latin typeface="Century Gothic" panose="020B0502020202020204" pitchFamily="34" charset="0"/>
              </a:rPr>
              <a:t>Tehtävä 3:</a:t>
            </a:r>
          </a:p>
          <a:p>
            <a:pPr lvl="0" algn="ctr"/>
            <a:endParaRPr lang="fi-FI" b="1" dirty="0">
              <a:latin typeface="Century Gothic" panose="020B0502020202020204" pitchFamily="34" charset="0"/>
            </a:endParaRPr>
          </a:p>
          <a:p>
            <a:pPr marL="742950" lvl="1" indent="-285750">
              <a:buFont typeface="Arial" panose="020B0604020202020204" pitchFamily="34" charset="0"/>
              <a:buChar char="•"/>
            </a:pPr>
            <a:r>
              <a:rPr lang="fi-FI" sz="1400" dirty="0">
                <a:latin typeface="Century Gothic" panose="020B0502020202020204" pitchFamily="34" charset="0"/>
              </a:rPr>
              <a:t>Blogitekstin suunnittelu ja toteutus</a:t>
            </a:r>
          </a:p>
          <a:p>
            <a:pPr lvl="1"/>
            <a:endParaRPr lang="fi-FI" sz="1400" dirty="0">
              <a:latin typeface="Century Gothic" panose="020B0502020202020204" pitchFamily="34" charset="0"/>
            </a:endParaRPr>
          </a:p>
          <a:p>
            <a:pPr marL="742950" lvl="1" indent="-285750">
              <a:buFont typeface="Arial" panose="020B0604020202020204" pitchFamily="34" charset="0"/>
              <a:buChar char="•"/>
            </a:pPr>
            <a:r>
              <a:rPr lang="fi-FI" sz="1400" dirty="0">
                <a:latin typeface="Century Gothic" panose="020B0502020202020204" pitchFamily="34" charset="0"/>
              </a:rPr>
              <a:t>Kirjoita blogikirjoitus siitä, millaiselta yritys ja omat työsi näyttävät  kesätyöntekijän silmin. </a:t>
            </a:r>
          </a:p>
          <a:p>
            <a:pPr marL="742950" lvl="1" indent="-285750">
              <a:buFont typeface="Arial" panose="020B0604020202020204" pitchFamily="34" charset="0"/>
              <a:buChar char="•"/>
            </a:pPr>
            <a:r>
              <a:rPr lang="fi-FI" sz="1400" dirty="0">
                <a:latin typeface="Century Gothic" panose="020B0502020202020204" pitchFamily="34" charset="0"/>
              </a:rPr>
              <a:t>Voit kirjoittaa esimerkiksi huomioitasi yrityksen toiminnasta, viestinnästä tai visuaalisesta ilmeestä ja siitä, miltä ne näyttävät nuorten näkökulmasta. </a:t>
            </a:r>
          </a:p>
          <a:p>
            <a:pPr marL="742950" lvl="1" indent="-285750">
              <a:buFont typeface="Arial" panose="020B0604020202020204" pitchFamily="34" charset="0"/>
              <a:buChar char="•"/>
            </a:pPr>
            <a:r>
              <a:rPr lang="fi-FI" sz="1400" dirty="0">
                <a:latin typeface="Century Gothic" panose="020B0502020202020204" pitchFamily="34" charset="0"/>
              </a:rPr>
              <a:t>Hyödynnä sisällön suunnittelussa esimerkiksi yrityksen nettisivuja, </a:t>
            </a:r>
            <a:r>
              <a:rPr lang="fi-FI" sz="1400" dirty="0" err="1">
                <a:latin typeface="Century Gothic" panose="020B0502020202020204" pitchFamily="34" charset="0"/>
              </a:rPr>
              <a:t>somekanavia</a:t>
            </a:r>
            <a:r>
              <a:rPr lang="fi-FI" sz="1400" dirty="0">
                <a:latin typeface="Century Gothic" panose="020B0502020202020204" pitchFamily="34" charset="0"/>
              </a:rPr>
              <a:t> tai sovi haastattelu tiimisi työntekijän kanssa. </a:t>
            </a:r>
          </a:p>
        </p:txBody>
      </p:sp>
      <p:sp>
        <p:nvSpPr>
          <p:cNvPr id="15" name="Suorakulmio 14">
            <a:extLst>
              <a:ext uri="{FF2B5EF4-FFF2-40B4-BE49-F238E27FC236}">
                <a16:creationId xmlns:a16="http://schemas.microsoft.com/office/drawing/2014/main" id="{9EF09E82-D87B-A94F-8FFF-C23E74FE0C51}"/>
              </a:ext>
            </a:extLst>
          </p:cNvPr>
          <p:cNvSpPr/>
          <p:nvPr/>
        </p:nvSpPr>
        <p:spPr>
          <a:xfrm>
            <a:off x="7933509" y="1966471"/>
            <a:ext cx="3802070" cy="1231106"/>
          </a:xfrm>
          <a:prstGeom prst="rect">
            <a:avLst/>
          </a:prstGeom>
        </p:spPr>
        <p:txBody>
          <a:bodyPr wrap="square">
            <a:spAutoFit/>
          </a:bodyPr>
          <a:lstStyle/>
          <a:p>
            <a:pPr lvl="0" algn="ctr"/>
            <a:r>
              <a:rPr lang="fi-FI" b="1" dirty="0">
                <a:latin typeface="Century Gothic" panose="020B0502020202020204" pitchFamily="34" charset="0"/>
              </a:rPr>
              <a:t>Tiimipalaverit:</a:t>
            </a:r>
          </a:p>
          <a:p>
            <a:pPr marL="742950" lvl="1" indent="-285750">
              <a:buFont typeface="Arial" panose="020B0604020202020204" pitchFamily="34" charset="0"/>
              <a:buChar char="•"/>
            </a:pPr>
            <a:r>
              <a:rPr lang="fi-FI" sz="1400" dirty="0">
                <a:latin typeface="Century Gothic" panose="020B0502020202020204" pitchFamily="34" charset="0"/>
              </a:rPr>
              <a:t>Tiimi esittelee vielä itsensä ja keskeiset työtehtävänsä. Voivat antaa ideoita nuoren työhön.</a:t>
            </a:r>
          </a:p>
          <a:p>
            <a:pPr marL="742950" lvl="1" indent="-285750">
              <a:buFont typeface="Arial" panose="020B0604020202020204" pitchFamily="34" charset="0"/>
              <a:buChar char="•"/>
            </a:pPr>
            <a:r>
              <a:rPr lang="fi-FI" sz="1400" dirty="0">
                <a:latin typeface="Century Gothic" panose="020B0502020202020204" pitchFamily="34" charset="0"/>
              </a:rPr>
              <a:t>Osallistuminen keskusteluun </a:t>
            </a:r>
            <a:endParaRPr lang="fi-FI" sz="2400" dirty="0">
              <a:latin typeface="Century Gothic" panose="020B0502020202020204" pitchFamily="34" charset="0"/>
            </a:endParaRPr>
          </a:p>
        </p:txBody>
      </p:sp>
      <p:sp>
        <p:nvSpPr>
          <p:cNvPr id="12" name="Kuvatekstisuorakulmio 11">
            <a:extLst>
              <a:ext uri="{FF2B5EF4-FFF2-40B4-BE49-F238E27FC236}">
                <a16:creationId xmlns:a16="http://schemas.microsoft.com/office/drawing/2014/main" id="{0C8983A3-9AB2-4F47-937E-8C78F77016E3}"/>
              </a:ext>
            </a:extLst>
          </p:cNvPr>
          <p:cNvSpPr/>
          <p:nvPr/>
        </p:nvSpPr>
        <p:spPr>
          <a:xfrm rot="10800000">
            <a:off x="8430817" y="3581819"/>
            <a:ext cx="3127200" cy="2382487"/>
          </a:xfrm>
          <a:prstGeom prst="wedgeRectCallout">
            <a:avLst/>
          </a:prstGeom>
          <a:solidFill>
            <a:srgbClr val="A8DACC"/>
          </a:solidFill>
          <a:ln>
            <a:solidFill>
              <a:srgbClr val="A8DA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9A2C41DB-CEEC-E94C-A1B3-0AEF75CD1836}"/>
              </a:ext>
            </a:extLst>
          </p:cNvPr>
          <p:cNvSpPr/>
          <p:nvPr/>
        </p:nvSpPr>
        <p:spPr>
          <a:xfrm>
            <a:off x="8703435" y="3905463"/>
            <a:ext cx="2581964" cy="1815882"/>
          </a:xfrm>
          <a:prstGeom prst="rect">
            <a:avLst/>
          </a:prstGeom>
        </p:spPr>
        <p:txBody>
          <a:bodyPr wrap="square">
            <a:spAutoFit/>
          </a:bodyPr>
          <a:lstStyle/>
          <a:p>
            <a:pPr algn="ctr"/>
            <a:r>
              <a:rPr lang="fi-FI" sz="1600" dirty="0">
                <a:latin typeface="Century Gothic" panose="020B0502020202020204" pitchFamily="34" charset="0"/>
              </a:rPr>
              <a:t>Jos etäkesätyöntekijöitä on useampi, järjestä heille oma vertaisryhmä, jossa nuoret voivat ohjatusti käydä läpi omia ajatuksiaan ja tunteitaan kesätyöstä. </a:t>
            </a:r>
            <a:endParaRPr lang="fi-FI" sz="1200" dirty="0"/>
          </a:p>
        </p:txBody>
      </p:sp>
    </p:spTree>
    <p:extLst>
      <p:ext uri="{BB962C8B-B14F-4D97-AF65-F5344CB8AC3E}">
        <p14:creationId xmlns:p14="http://schemas.microsoft.com/office/powerpoint/2010/main" val="2786591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mt="40000"/>
          </a:blip>
          <a:stretch>
            <a:fillRect/>
          </a:stretch>
        </a:blipFill>
        <a:effectLst/>
      </p:bgPr>
    </p:bg>
    <p:spTree>
      <p:nvGrpSpPr>
        <p:cNvPr id="1" name="Shape 86"/>
        <p:cNvGrpSpPr/>
        <p:nvPr/>
      </p:nvGrpSpPr>
      <p:grpSpPr>
        <a:xfrm>
          <a:off x="0" y="0"/>
          <a:ext cx="0" cy="0"/>
          <a:chOff x="0" y="0"/>
          <a:chExt cx="0" cy="0"/>
        </a:xfrm>
      </p:grpSpPr>
      <p:sp>
        <p:nvSpPr>
          <p:cNvPr id="87" name="Google Shape;87;p2"/>
          <p:cNvSpPr/>
          <p:nvPr/>
        </p:nvSpPr>
        <p:spPr>
          <a:xfrm>
            <a:off x="1324867" y="1258757"/>
            <a:ext cx="9757661" cy="4708707"/>
          </a:xfrm>
          <a:prstGeom prst="rect">
            <a:avLst/>
          </a:prstGeom>
          <a:solidFill>
            <a:schemeClr val="lt1">
              <a:alpha val="3333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88" name="Google Shape;88;p2"/>
          <p:cNvSpPr txBox="1">
            <a:spLocks noGrp="1"/>
          </p:cNvSpPr>
          <p:nvPr>
            <p:ph type="body" idx="1"/>
          </p:nvPr>
        </p:nvSpPr>
        <p:spPr>
          <a:xfrm>
            <a:off x="5797296" y="1704015"/>
            <a:ext cx="5069837" cy="4375514"/>
          </a:xfrm>
          <a:prstGeom prst="rect">
            <a:avLst/>
          </a:prstGeom>
          <a:noFill/>
          <a:ln>
            <a:noFill/>
          </a:ln>
        </p:spPr>
        <p:txBody>
          <a:bodyPr spcFirstLastPara="1" wrap="square" lIns="91425" tIns="45700" rIns="91425" bIns="45700" anchor="t" anchorCtr="0">
            <a:noAutofit/>
          </a:bodyPr>
          <a:lstStyle/>
          <a:p>
            <a:pPr marL="0" lvl="0" indent="0" algn="r">
              <a:spcBef>
                <a:spcPts val="0"/>
              </a:spcBef>
              <a:buSzPts val="1800"/>
              <a:buNone/>
            </a:pPr>
            <a:r>
              <a:rPr lang="fi-FI" sz="1800" dirty="0"/>
              <a:t>Työelämätaidot</a:t>
            </a:r>
          </a:p>
          <a:p>
            <a:pPr marL="0" lvl="0" indent="0" algn="r">
              <a:spcBef>
                <a:spcPts val="0"/>
              </a:spcBef>
              <a:buSzPts val="1800"/>
              <a:buNone/>
            </a:pPr>
            <a:endParaRPr lang="fi-FI" sz="1500" dirty="0"/>
          </a:p>
          <a:p>
            <a:pPr marL="0" lvl="0" indent="0" algn="r">
              <a:spcBef>
                <a:spcPts val="0"/>
              </a:spcBef>
              <a:buSzPts val="1800"/>
              <a:buNone/>
            </a:pPr>
            <a:r>
              <a:rPr lang="fi-FI" sz="1500" dirty="0"/>
              <a:t>Työelämätaidot ovat niitä taitoja, joita tarvitaan työelämässä. Nuori oppii nämä taidot useimmiten ensimmäisissä kesätöissä. Tämän vuoksi on tärkeää käydä aina kaikki yhteiset säännöt ja toimintatavat tarkasti läpi nuoren kanssa. Muista perehdyttää kesätyöntekijät myös työpaikan sosiaalisiin käytäntöihin. Etätyössä on tärkeää kiinnittää huomioita kokouskäytäntöihin, yhteydenpitotapoihin, aikataulujen noudattamiseen ja siihen, että sovituista asioista pidetään kiinni puolin ja toisin. </a:t>
            </a:r>
          </a:p>
          <a:p>
            <a:pPr marL="0" lvl="0" indent="0" algn="r">
              <a:spcBef>
                <a:spcPts val="0"/>
              </a:spcBef>
              <a:buSzPts val="1800"/>
              <a:buNone/>
            </a:pPr>
            <a:r>
              <a:rPr lang="fi-FI" sz="1500" dirty="0"/>
              <a:t> </a:t>
            </a:r>
          </a:p>
          <a:p>
            <a:pPr marL="0" lvl="0" indent="0" algn="r">
              <a:spcBef>
                <a:spcPts val="0"/>
              </a:spcBef>
              <a:buSzPts val="1800"/>
              <a:buNone/>
            </a:pPr>
            <a:r>
              <a:rPr lang="fi-FI" sz="1500" dirty="0"/>
              <a:t>Ota käyttöön työelämän pelisäännöistä tehdyt videot. Nuori oppii helposti esimerkin kautta, ja voitte keskustella nuoren työelämän havainnoista myös videoiden pohjalta. (linkki videoihin) videoiden esittely?</a:t>
            </a:r>
          </a:p>
          <a:p>
            <a:pPr marL="0" lvl="0" indent="0" algn="r">
              <a:spcBef>
                <a:spcPts val="0"/>
              </a:spcBef>
              <a:buSzPts val="1800"/>
              <a:buNone/>
            </a:pPr>
            <a:endParaRPr lang="fi-FI" sz="1500" dirty="0"/>
          </a:p>
        </p:txBody>
      </p:sp>
      <p:pic>
        <p:nvPicPr>
          <p:cNvPr id="91" name="Google Shape;91;p2" descr="Kuva, joka sisältää kohteen piirtäminen&#10;&#10;Kuvaus luotu automaattisesti"/>
          <p:cNvPicPr preferRelativeResize="0"/>
          <p:nvPr/>
        </p:nvPicPr>
        <p:blipFill rotWithShape="1">
          <a:blip r:embed="rId4">
            <a:alphaModFix/>
          </a:blip>
          <a:srcRect/>
          <a:stretch/>
        </p:blipFill>
        <p:spPr>
          <a:xfrm>
            <a:off x="10260756" y="399524"/>
            <a:ext cx="1609215" cy="1344168"/>
          </a:xfrm>
          <a:prstGeom prst="rect">
            <a:avLst/>
          </a:prstGeom>
          <a:noFill/>
          <a:ln>
            <a:noFill/>
          </a:ln>
        </p:spPr>
      </p:pic>
      <p:pic>
        <p:nvPicPr>
          <p:cNvPr id="3" name="Kuva 2" descr="Kuva, joka sisältää kohteen henkilö, sisä, seinä&#10;&#10;Kuvaus luotu automaattisesti">
            <a:extLst>
              <a:ext uri="{FF2B5EF4-FFF2-40B4-BE49-F238E27FC236}">
                <a16:creationId xmlns:a16="http://schemas.microsoft.com/office/drawing/2014/main" id="{82DBAB34-4A65-3841-852B-F5DB84F96B08}"/>
              </a:ext>
            </a:extLst>
          </p:cNvPr>
          <p:cNvPicPr>
            <a:picLocks noChangeAspect="1"/>
          </p:cNvPicPr>
          <p:nvPr/>
        </p:nvPicPr>
        <p:blipFill rotWithShape="1">
          <a:blip r:embed="rId5"/>
          <a:srcRect l="9788" r="23568"/>
          <a:stretch/>
        </p:blipFill>
        <p:spPr>
          <a:xfrm>
            <a:off x="359675" y="778471"/>
            <a:ext cx="5669280" cy="5669280"/>
          </a:xfrm>
          <a:prstGeom prst="diamond">
            <a:avLst/>
          </a:prstGeom>
        </p:spPr>
      </p:pic>
    </p:spTree>
    <p:extLst>
      <p:ext uri="{BB962C8B-B14F-4D97-AF65-F5344CB8AC3E}">
        <p14:creationId xmlns:p14="http://schemas.microsoft.com/office/powerpoint/2010/main" val="3482125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40000"/>
          </a:blip>
          <a:stretch>
            <a:fillRect/>
          </a:stretch>
        </a:blipFill>
        <a:effectLst/>
      </p:bgPr>
    </p:bg>
    <p:spTree>
      <p:nvGrpSpPr>
        <p:cNvPr id="1" name="Shape 86"/>
        <p:cNvGrpSpPr/>
        <p:nvPr/>
      </p:nvGrpSpPr>
      <p:grpSpPr>
        <a:xfrm>
          <a:off x="0" y="0"/>
          <a:ext cx="0" cy="0"/>
          <a:chOff x="0" y="0"/>
          <a:chExt cx="0" cy="0"/>
        </a:xfrm>
      </p:grpSpPr>
      <p:sp>
        <p:nvSpPr>
          <p:cNvPr id="87" name="Google Shape;87;p2"/>
          <p:cNvSpPr/>
          <p:nvPr/>
        </p:nvSpPr>
        <p:spPr>
          <a:xfrm>
            <a:off x="465667" y="1495864"/>
            <a:ext cx="9408175" cy="4080583"/>
          </a:xfrm>
          <a:prstGeom prst="rect">
            <a:avLst/>
          </a:prstGeom>
          <a:solidFill>
            <a:schemeClr val="lt1">
              <a:alpha val="3333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88" name="Google Shape;88;p2"/>
          <p:cNvSpPr txBox="1">
            <a:spLocks noGrp="1"/>
          </p:cNvSpPr>
          <p:nvPr>
            <p:ph type="body" idx="1"/>
          </p:nvPr>
        </p:nvSpPr>
        <p:spPr>
          <a:xfrm>
            <a:off x="838200" y="1743692"/>
            <a:ext cx="5479946" cy="300239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r>
              <a:rPr lang="fi-FI" sz="1800" dirty="0"/>
              <a:t>Hyvä työnantaja, </a:t>
            </a:r>
            <a:endParaRPr dirty="0"/>
          </a:p>
          <a:p>
            <a:pPr marL="0" lvl="0" indent="0">
              <a:buSzPts val="1500"/>
              <a:buNone/>
            </a:pPr>
            <a:r>
              <a:rPr lang="fi-FI" sz="1500" dirty="0"/>
              <a:t>Viime vuonna 50 000 nuorta menetti kesätyöpaikkansa koronan vuoksi. Samalla työnantajat menettivät mahdollisuuden tehdä vaikutuksen 50 000 potentiaaliseen työntekijään ja/tai asiakkaaseen. Varmistetaan porukalla, ettei sama toistu! #etäkesätyö</a:t>
            </a:r>
          </a:p>
          <a:p>
            <a:pPr marL="0" lvl="0" indent="0">
              <a:buSzPts val="1500"/>
              <a:buNone/>
            </a:pPr>
            <a:r>
              <a:rPr lang="fi-FI" sz="1500" dirty="0"/>
              <a:t>Maailma on muuttunut ja etätyöstä tullut monella alalla uusi normaali. </a:t>
            </a:r>
            <a:r>
              <a:rPr lang="fi-FI" sz="1500" dirty="0" err="1"/>
              <a:t>Vamlas</a:t>
            </a:r>
            <a:r>
              <a:rPr lang="fi-FI" sz="1500" dirty="0"/>
              <a:t>, Vastuullinen kesäduuni -kampanja, </a:t>
            </a:r>
            <a:r>
              <a:rPr lang="fi-FI" sz="1500"/>
              <a:t>Me Osalliset ja </a:t>
            </a:r>
            <a:r>
              <a:rPr lang="fi-FI" sz="1500" dirty="0"/>
              <a:t>Talous ja nuoret TAT ovat nyt rakentaneet mallin, jonka avulla etätyökonsepti saadaan tuotua mahdollisimman sujuvasti myös kesätyöelämään.</a:t>
            </a:r>
          </a:p>
          <a:p>
            <a:pPr marL="0" lvl="0" indent="0" algn="l" rtl="0">
              <a:lnSpc>
                <a:spcPct val="90000"/>
              </a:lnSpc>
              <a:spcBef>
                <a:spcPts val="1000"/>
              </a:spcBef>
              <a:spcAft>
                <a:spcPts val="0"/>
              </a:spcAft>
              <a:buClr>
                <a:schemeClr val="dk1"/>
              </a:buClr>
              <a:buSzPts val="1500"/>
              <a:buNone/>
            </a:pPr>
            <a:r>
              <a:rPr lang="fi-FI" sz="1500" dirty="0"/>
              <a:t>Nappaa vinkit talteen ja palkkaa sinäkin nuori ensimmäiseen etäkesätyöhönsä!</a:t>
            </a:r>
            <a:endParaRPr sz="1500" dirty="0"/>
          </a:p>
          <a:p>
            <a:pPr marL="0" lvl="0" indent="0" algn="l" rtl="0">
              <a:lnSpc>
                <a:spcPct val="90000"/>
              </a:lnSpc>
              <a:spcBef>
                <a:spcPts val="1000"/>
              </a:spcBef>
              <a:spcAft>
                <a:spcPts val="0"/>
              </a:spcAft>
              <a:buClr>
                <a:schemeClr val="dk1"/>
              </a:buClr>
              <a:buSzPts val="1500"/>
              <a:buNone/>
            </a:pPr>
            <a:r>
              <a:rPr lang="fi-FI" sz="1500" dirty="0"/>
              <a:t>Tsemppiä kesään toivottelee,</a:t>
            </a:r>
            <a:br>
              <a:rPr lang="fi-FI" sz="1500" dirty="0"/>
            </a:br>
            <a:r>
              <a:rPr lang="fi-FI" sz="1500" dirty="0"/>
              <a:t>Vastuullinen kesäduuni -tiimi</a:t>
            </a:r>
            <a:endParaRPr dirty="0"/>
          </a:p>
        </p:txBody>
      </p:sp>
      <p:pic>
        <p:nvPicPr>
          <p:cNvPr id="91" name="Google Shape;91;p2" descr="Kuva, joka sisältää kohteen piirtäminen&#10;&#10;Kuvaus luotu automaattisesti"/>
          <p:cNvPicPr preferRelativeResize="0"/>
          <p:nvPr/>
        </p:nvPicPr>
        <p:blipFill rotWithShape="1">
          <a:blip r:embed="rId4">
            <a:alphaModFix/>
          </a:blip>
          <a:srcRect/>
          <a:stretch/>
        </p:blipFill>
        <p:spPr>
          <a:xfrm>
            <a:off x="10260756" y="399524"/>
            <a:ext cx="1609215" cy="1344168"/>
          </a:xfrm>
          <a:prstGeom prst="rect">
            <a:avLst/>
          </a:prstGeom>
          <a:noFill/>
          <a:ln>
            <a:noFill/>
          </a:ln>
        </p:spPr>
      </p:pic>
      <p:pic>
        <p:nvPicPr>
          <p:cNvPr id="3" name="Kuva 2" descr="Kuva, joka sisältää kohteen henkilö&#10;&#10;Kuvaus luotu automaattisesti">
            <a:extLst>
              <a:ext uri="{FF2B5EF4-FFF2-40B4-BE49-F238E27FC236}">
                <a16:creationId xmlns:a16="http://schemas.microsoft.com/office/drawing/2014/main" id="{6C9BC086-66EE-B841-89B6-2FA856697ADE}"/>
              </a:ext>
            </a:extLst>
          </p:cNvPr>
          <p:cNvPicPr>
            <a:picLocks noChangeAspect="1"/>
          </p:cNvPicPr>
          <p:nvPr/>
        </p:nvPicPr>
        <p:blipFill rotWithShape="1">
          <a:blip r:embed="rId5"/>
          <a:srcRect l="26811" t="-473" r="6481" b="473"/>
          <a:stretch/>
        </p:blipFill>
        <p:spPr>
          <a:xfrm>
            <a:off x="6318146" y="653087"/>
            <a:ext cx="5551825" cy="5551825"/>
          </a:xfrm>
          <a:prstGeom prst="diamond">
            <a:avLst/>
          </a:prstGeom>
        </p:spPr>
      </p:pic>
    </p:spTree>
    <p:extLst>
      <p:ext uri="{BB962C8B-B14F-4D97-AF65-F5344CB8AC3E}">
        <p14:creationId xmlns:p14="http://schemas.microsoft.com/office/powerpoint/2010/main" val="586767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2">
            <a:extLst>
              <a:ext uri="{FF2B5EF4-FFF2-40B4-BE49-F238E27FC236}">
                <a16:creationId xmlns:a16="http://schemas.microsoft.com/office/drawing/2014/main" id="{02B000C4-F4BB-284A-98CD-501B4A0844C7}"/>
              </a:ext>
            </a:extLst>
          </p:cNvPr>
          <p:cNvCxnSpPr>
            <a:cxnSpLocks/>
          </p:cNvCxnSpPr>
          <p:nvPr/>
        </p:nvCxnSpPr>
        <p:spPr>
          <a:xfrm flipV="1">
            <a:off x="360537" y="0"/>
            <a:ext cx="794" cy="948679"/>
          </a:xfrm>
          <a:prstGeom prst="line">
            <a:avLst/>
          </a:prstGeom>
          <a:noFill/>
          <a:ln w="31750" cap="flat" cmpd="sng" algn="ctr">
            <a:solidFill>
              <a:srgbClr val="1BB9AC"/>
            </a:solidFill>
            <a:prstDash val="solid"/>
            <a:miter lim="800000"/>
          </a:ln>
          <a:effectLst/>
        </p:spPr>
      </p:cxnSp>
      <p:sp>
        <p:nvSpPr>
          <p:cNvPr id="5" name="Text Placeholder 11">
            <a:extLst>
              <a:ext uri="{FF2B5EF4-FFF2-40B4-BE49-F238E27FC236}">
                <a16:creationId xmlns:a16="http://schemas.microsoft.com/office/drawing/2014/main" id="{4A51B4E7-F8EE-D24A-BBE5-97E9186E672D}"/>
              </a:ext>
            </a:extLst>
          </p:cNvPr>
          <p:cNvSpPr txBox="1">
            <a:spLocks/>
          </p:cNvSpPr>
          <p:nvPr/>
        </p:nvSpPr>
        <p:spPr>
          <a:xfrm>
            <a:off x="449171" y="635755"/>
            <a:ext cx="6227626" cy="40672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rgbClr val="55B13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fi-FI" dirty="0">
                <a:solidFill>
                  <a:srgbClr val="1BB9AC"/>
                </a:solidFill>
                <a:latin typeface="Century Gothic" panose="020F0302020204030204"/>
              </a:rPr>
              <a:t>ETÄKESÄTYÖ</a:t>
            </a:r>
          </a:p>
        </p:txBody>
      </p:sp>
      <p:sp>
        <p:nvSpPr>
          <p:cNvPr id="6" name="Text Placeholder 2">
            <a:extLst>
              <a:ext uri="{FF2B5EF4-FFF2-40B4-BE49-F238E27FC236}">
                <a16:creationId xmlns:a16="http://schemas.microsoft.com/office/drawing/2014/main" id="{A9E611C0-2827-D443-9EAC-B39918095DE8}"/>
              </a:ext>
            </a:extLst>
          </p:cNvPr>
          <p:cNvSpPr txBox="1">
            <a:spLocks/>
          </p:cNvSpPr>
          <p:nvPr/>
        </p:nvSpPr>
        <p:spPr>
          <a:xfrm>
            <a:off x="449170" y="1042484"/>
            <a:ext cx="11742830" cy="10169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bg1">
                    <a:lumMod val="9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solidFill>
                  <a:schemeClr val="tx1"/>
                </a:solidFill>
                <a:latin typeface="Century Gothic" panose="020B0502020202020204" pitchFamily="34" charset="0"/>
              </a:rPr>
              <a:t>Lukujärjestys viikko 1</a:t>
            </a:r>
          </a:p>
        </p:txBody>
      </p:sp>
      <p:graphicFrame>
        <p:nvGraphicFramePr>
          <p:cNvPr id="7" name="Table 8">
            <a:extLst>
              <a:ext uri="{FF2B5EF4-FFF2-40B4-BE49-F238E27FC236}">
                <a16:creationId xmlns:a16="http://schemas.microsoft.com/office/drawing/2014/main" id="{B4FBBD28-97EC-CE4D-9B62-FDCF5D730F46}"/>
              </a:ext>
            </a:extLst>
          </p:cNvPr>
          <p:cNvGraphicFramePr>
            <a:graphicFrameLocks noGrp="1"/>
          </p:cNvGraphicFramePr>
          <p:nvPr>
            <p:extLst>
              <p:ext uri="{D42A27DB-BD31-4B8C-83A1-F6EECF244321}">
                <p14:modId xmlns:p14="http://schemas.microsoft.com/office/powerpoint/2010/main" val="321353478"/>
              </p:ext>
            </p:extLst>
          </p:nvPr>
        </p:nvGraphicFramePr>
        <p:xfrm>
          <a:off x="298899" y="1964260"/>
          <a:ext cx="11594202" cy="4481693"/>
        </p:xfrm>
        <a:graphic>
          <a:graphicData uri="http://schemas.openxmlformats.org/drawingml/2006/table">
            <a:tbl>
              <a:tblPr firstRow="1">
                <a:tableStyleId>{5C22544A-7EE6-4342-B048-85BDC9FD1C3A}</a:tableStyleId>
              </a:tblPr>
              <a:tblGrid>
                <a:gridCol w="1932367">
                  <a:extLst>
                    <a:ext uri="{9D8B030D-6E8A-4147-A177-3AD203B41FA5}">
                      <a16:colId xmlns:a16="http://schemas.microsoft.com/office/drawing/2014/main" val="20000"/>
                    </a:ext>
                  </a:extLst>
                </a:gridCol>
                <a:gridCol w="1932367">
                  <a:extLst>
                    <a:ext uri="{9D8B030D-6E8A-4147-A177-3AD203B41FA5}">
                      <a16:colId xmlns:a16="http://schemas.microsoft.com/office/drawing/2014/main" val="20001"/>
                    </a:ext>
                  </a:extLst>
                </a:gridCol>
                <a:gridCol w="1932367">
                  <a:extLst>
                    <a:ext uri="{9D8B030D-6E8A-4147-A177-3AD203B41FA5}">
                      <a16:colId xmlns:a16="http://schemas.microsoft.com/office/drawing/2014/main" val="3565940334"/>
                    </a:ext>
                  </a:extLst>
                </a:gridCol>
                <a:gridCol w="1932367">
                  <a:extLst>
                    <a:ext uri="{9D8B030D-6E8A-4147-A177-3AD203B41FA5}">
                      <a16:colId xmlns:a16="http://schemas.microsoft.com/office/drawing/2014/main" val="2125352739"/>
                    </a:ext>
                  </a:extLst>
                </a:gridCol>
                <a:gridCol w="1932367">
                  <a:extLst>
                    <a:ext uri="{9D8B030D-6E8A-4147-A177-3AD203B41FA5}">
                      <a16:colId xmlns:a16="http://schemas.microsoft.com/office/drawing/2014/main" val="1749846064"/>
                    </a:ext>
                  </a:extLst>
                </a:gridCol>
                <a:gridCol w="1932367">
                  <a:extLst>
                    <a:ext uri="{9D8B030D-6E8A-4147-A177-3AD203B41FA5}">
                      <a16:colId xmlns:a16="http://schemas.microsoft.com/office/drawing/2014/main" val="2916871320"/>
                    </a:ext>
                  </a:extLst>
                </a:gridCol>
              </a:tblGrid>
              <a:tr h="199383">
                <a:tc>
                  <a:txBody>
                    <a:bodyPr/>
                    <a:lstStyle/>
                    <a:p>
                      <a:pPr algn="ctr"/>
                      <a:endParaRPr lang="en-US" sz="1400" dirty="0">
                        <a:solidFill>
                          <a:schemeClr val="bg1"/>
                        </a:solidFill>
                        <a:latin typeface="Century Gothic" panose="020B0502020202020204" pitchFamily="34" charset="0"/>
                      </a:endParaRPr>
                    </a:p>
                  </a:txBody>
                  <a:tcPr marL="121920" marR="121920">
                    <a:solidFill>
                      <a:srgbClr val="179F96"/>
                    </a:solidFill>
                  </a:tcPr>
                </a:tc>
                <a:tc>
                  <a:txBody>
                    <a:bodyPr/>
                    <a:lstStyle/>
                    <a:p>
                      <a:pPr algn="ctr"/>
                      <a:r>
                        <a:rPr lang="fi-FI" sz="1400" noProof="0">
                          <a:solidFill>
                            <a:schemeClr val="bg1"/>
                          </a:solidFill>
                          <a:latin typeface="Century Gothic" panose="020B0502020202020204" pitchFamily="34" charset="0"/>
                        </a:rPr>
                        <a:t>Maanantai</a:t>
                      </a:r>
                    </a:p>
                  </a:txBody>
                  <a:tcPr marL="121920" marR="121920">
                    <a:solidFill>
                      <a:srgbClr val="179F96"/>
                    </a:solidFill>
                  </a:tcPr>
                </a:tc>
                <a:tc>
                  <a:txBody>
                    <a:bodyPr/>
                    <a:lstStyle/>
                    <a:p>
                      <a:pPr algn="ctr"/>
                      <a:r>
                        <a:rPr lang="fi-FI" sz="1400" noProof="0" dirty="0">
                          <a:solidFill>
                            <a:schemeClr val="bg1"/>
                          </a:solidFill>
                          <a:latin typeface="Century Gothic" panose="020B0502020202020204" pitchFamily="34" charset="0"/>
                        </a:rPr>
                        <a:t>Tiistai</a:t>
                      </a:r>
                    </a:p>
                  </a:txBody>
                  <a:tcPr marL="121920" marR="121920">
                    <a:solidFill>
                      <a:srgbClr val="179F96"/>
                    </a:solidFill>
                  </a:tcPr>
                </a:tc>
                <a:tc>
                  <a:txBody>
                    <a:bodyPr/>
                    <a:lstStyle/>
                    <a:p>
                      <a:pPr algn="ctr"/>
                      <a:r>
                        <a:rPr lang="fi-FI" sz="1400" noProof="0" dirty="0">
                          <a:solidFill>
                            <a:schemeClr val="bg1"/>
                          </a:solidFill>
                          <a:latin typeface="Century Gothic" panose="020B0502020202020204" pitchFamily="34" charset="0"/>
                        </a:rPr>
                        <a:t>Keskiviikko</a:t>
                      </a:r>
                    </a:p>
                  </a:txBody>
                  <a:tcPr marL="121920" marR="121920">
                    <a:solidFill>
                      <a:srgbClr val="179F96"/>
                    </a:solidFill>
                  </a:tcPr>
                </a:tc>
                <a:tc>
                  <a:txBody>
                    <a:bodyPr/>
                    <a:lstStyle/>
                    <a:p>
                      <a:pPr algn="ctr"/>
                      <a:r>
                        <a:rPr lang="fi-FI" sz="1400" noProof="0" dirty="0">
                          <a:solidFill>
                            <a:schemeClr val="bg1"/>
                          </a:solidFill>
                          <a:latin typeface="Century Gothic" panose="020B0502020202020204" pitchFamily="34" charset="0"/>
                        </a:rPr>
                        <a:t>Torstai</a:t>
                      </a:r>
                    </a:p>
                  </a:txBody>
                  <a:tcPr marL="121920" marR="121920">
                    <a:solidFill>
                      <a:srgbClr val="179F96"/>
                    </a:solidFill>
                  </a:tcPr>
                </a:tc>
                <a:tc>
                  <a:txBody>
                    <a:bodyPr/>
                    <a:lstStyle/>
                    <a:p>
                      <a:pPr algn="ctr"/>
                      <a:r>
                        <a:rPr lang="fi-FI" sz="1400" noProof="0" dirty="0">
                          <a:solidFill>
                            <a:schemeClr val="bg1"/>
                          </a:solidFill>
                          <a:latin typeface="Century Gothic" panose="020B0502020202020204" pitchFamily="34" charset="0"/>
                        </a:rPr>
                        <a:t>Perjantai</a:t>
                      </a:r>
                    </a:p>
                  </a:txBody>
                  <a:tcPr marL="121920" marR="121920">
                    <a:solidFill>
                      <a:srgbClr val="179F96"/>
                    </a:solidFill>
                  </a:tcPr>
                </a:tc>
                <a:extLst>
                  <a:ext uri="{0D108BD9-81ED-4DB2-BD59-A6C34878D82A}">
                    <a16:rowId xmlns:a16="http://schemas.microsoft.com/office/drawing/2014/main" val="10000"/>
                  </a:ext>
                </a:extLst>
              </a:tr>
              <a:tr h="720000">
                <a:tc>
                  <a:txBody>
                    <a:bodyPr/>
                    <a:lstStyle/>
                    <a:p>
                      <a:pPr marL="0" indent="0" algn="ctr">
                        <a:spcAft>
                          <a:spcPts val="0"/>
                        </a:spcAft>
                        <a:buFont typeface="Arial" panose="020B0604020202020204" pitchFamily="34" charset="0"/>
                        <a:buNone/>
                      </a:pPr>
                      <a:r>
                        <a:rPr lang="fi-FI" sz="1200" b="1" dirty="0">
                          <a:effectLst/>
                          <a:latin typeface="Century Gothic" panose="020B0502020202020204" pitchFamily="34" charset="0"/>
                          <a:ea typeface="Calibri" panose="020F0502020204030204" pitchFamily="34" charset="0"/>
                        </a:rPr>
                        <a:t>9.00 – 9.30</a:t>
                      </a:r>
                    </a:p>
                  </a:txBody>
                  <a:tcPr marL="121920" marR="121920" anchor="ctr">
                    <a:solidFill>
                      <a:srgbClr val="EDF9F6"/>
                    </a:solidFill>
                  </a:tcPr>
                </a:tc>
                <a:tc>
                  <a:txBody>
                    <a:bodyPr/>
                    <a:lstStyle/>
                    <a:p>
                      <a:pPr algn="ctr"/>
                      <a:r>
                        <a:rPr lang="fi-FI" sz="1100" noProof="0" dirty="0">
                          <a:solidFill>
                            <a:schemeClr val="tx1"/>
                          </a:solidFill>
                          <a:latin typeface="Century Gothic" panose="020B0502020202020204" pitchFamily="34" charset="0"/>
                        </a:rPr>
                        <a:t>Aamukahvit ja tutustuminen ohjaajaan</a:t>
                      </a:r>
                    </a:p>
                  </a:txBody>
                  <a:tcPr marL="121920" marR="121920" anchor="ctr">
                    <a:solidFill>
                      <a:schemeClr val="bg1"/>
                    </a:solidFill>
                  </a:tcPr>
                </a:tc>
                <a:tc>
                  <a:txBody>
                    <a:bodyPr/>
                    <a:lstStyle/>
                    <a:p>
                      <a:pPr algn="ctr"/>
                      <a:r>
                        <a:rPr lang="fi-FI" sz="1100" noProof="0" dirty="0">
                          <a:solidFill>
                            <a:schemeClr val="tx1"/>
                          </a:solidFill>
                          <a:latin typeface="Century Gothic" panose="020B0502020202020204" pitchFamily="34" charset="0"/>
                        </a:rPr>
                        <a:t>Aamukahvit ja kuulumisten vaihto</a:t>
                      </a:r>
                    </a:p>
                  </a:txBody>
                  <a:tcPr marL="121920" marR="12192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noProof="0" dirty="0">
                          <a:solidFill>
                            <a:schemeClr val="tx1"/>
                          </a:solidFill>
                          <a:latin typeface="Century Gothic" panose="020B0502020202020204" pitchFamily="34" charset="0"/>
                        </a:rPr>
                        <a:t>Aamukahvit ja kuulumisten vaihto</a:t>
                      </a:r>
                    </a:p>
                  </a:txBody>
                  <a:tcPr marL="121920" marR="12192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noProof="0" dirty="0">
                          <a:solidFill>
                            <a:schemeClr val="tx1"/>
                          </a:solidFill>
                          <a:latin typeface="Century Gothic" panose="020B0502020202020204" pitchFamily="34" charset="0"/>
                        </a:rPr>
                        <a:t>Aamukahvit ja kuulumisten vaihto</a:t>
                      </a:r>
                    </a:p>
                  </a:txBody>
                  <a:tcPr marL="121920" marR="12192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noProof="0" dirty="0">
                          <a:solidFill>
                            <a:schemeClr val="tx1"/>
                          </a:solidFill>
                          <a:latin typeface="Century Gothic" panose="020B0502020202020204" pitchFamily="34" charset="0"/>
                        </a:rPr>
                        <a:t>Aamukahvit ja kuulumisten vaihto</a:t>
                      </a:r>
                    </a:p>
                  </a:txBody>
                  <a:tcPr marL="121920" marR="121920" anchor="ctr">
                    <a:solidFill>
                      <a:schemeClr val="bg1"/>
                    </a:solidFill>
                  </a:tcPr>
                </a:tc>
                <a:extLst>
                  <a:ext uri="{0D108BD9-81ED-4DB2-BD59-A6C34878D82A}">
                    <a16:rowId xmlns:a16="http://schemas.microsoft.com/office/drawing/2014/main" val="10010"/>
                  </a:ext>
                </a:extLst>
              </a:tr>
              <a:tr h="720000">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200" b="1" dirty="0">
                          <a:effectLst/>
                          <a:latin typeface="Century Gothic" panose="020B0502020202020204" pitchFamily="34" charset="0"/>
                          <a:ea typeface="Calibri" panose="020F0502020204030204" pitchFamily="34" charset="0"/>
                        </a:rPr>
                        <a:t>9.30 – 10.30</a:t>
                      </a:r>
                    </a:p>
                    <a:p>
                      <a:pPr marL="457200" lvl="1" indent="0" algn="ctr">
                        <a:spcAft>
                          <a:spcPts val="0"/>
                        </a:spcAft>
                        <a:buFont typeface="Arial" panose="020B0604020202020204" pitchFamily="34" charset="0"/>
                        <a:buNone/>
                      </a:pPr>
                      <a:endParaRPr lang="fi-FI" sz="1200" b="1" dirty="0">
                        <a:effectLst/>
                        <a:latin typeface="Century Gothic" panose="020B0502020202020204" pitchFamily="34" charset="0"/>
                        <a:ea typeface="Calibri" panose="020F0502020204030204" pitchFamily="34" charset="0"/>
                      </a:endParaRPr>
                    </a:p>
                  </a:txBody>
                  <a:tcPr marL="121920" marR="121920" anchor="ctr">
                    <a:solidFill>
                      <a:srgbClr val="EDF9F6"/>
                    </a:solidFill>
                  </a:tcPr>
                </a:tc>
                <a:tc>
                  <a:txBody>
                    <a:bodyPr/>
                    <a:lstStyle/>
                    <a:p>
                      <a:pPr algn="ctr"/>
                      <a:r>
                        <a:rPr lang="fi-FI" sz="1100" noProof="0" dirty="0">
                          <a:solidFill>
                            <a:schemeClr val="tx1"/>
                          </a:solidFill>
                          <a:latin typeface="Century Gothic" panose="020B0502020202020204" pitchFamily="34" charset="0"/>
                        </a:rPr>
                        <a:t>Perehdytys 1: Tervetuloa taloon</a:t>
                      </a:r>
                    </a:p>
                  </a:txBody>
                  <a:tcPr marL="121920" marR="121920" anchor="ctr">
                    <a:solidFill>
                      <a:srgbClr val="65C2AA"/>
                    </a:solidFill>
                  </a:tcPr>
                </a:tc>
                <a:tc>
                  <a:txBody>
                    <a:bodyPr/>
                    <a:lstStyle/>
                    <a:p>
                      <a:pPr algn="ctr"/>
                      <a:r>
                        <a:rPr lang="fi-FI" sz="1100" noProof="0" dirty="0">
                          <a:solidFill>
                            <a:schemeClr val="tx1"/>
                          </a:solidFill>
                          <a:latin typeface="Century Gothic" panose="020B0502020202020204" pitchFamily="34" charset="0"/>
                        </a:rPr>
                        <a:t>Perehdytys 2: Keskustelua opitusta</a:t>
                      </a:r>
                    </a:p>
                  </a:txBody>
                  <a:tcPr marL="121920" marR="121920" anchor="ctr">
                    <a:solidFill>
                      <a:srgbClr val="65C2AA"/>
                    </a:solidFill>
                  </a:tcPr>
                </a:tc>
                <a:tc>
                  <a:txBody>
                    <a:bodyPr/>
                    <a:lstStyle/>
                    <a:p>
                      <a:pPr algn="ctr"/>
                      <a:r>
                        <a:rPr lang="fi-FI" sz="1100" noProof="0" dirty="0">
                          <a:solidFill>
                            <a:schemeClr val="tx1"/>
                          </a:solidFill>
                          <a:latin typeface="Century Gothic" panose="020B0502020202020204" pitchFamily="34" charset="0"/>
                        </a:rPr>
                        <a:t>Perehdytys 3: Syvennetään osaamista</a:t>
                      </a:r>
                    </a:p>
                  </a:txBody>
                  <a:tcPr marL="121920" marR="121920" anchor="ctr">
                    <a:solidFill>
                      <a:srgbClr val="65C2AA"/>
                    </a:solidFill>
                  </a:tcPr>
                </a:tc>
                <a:tc>
                  <a:txBody>
                    <a:bodyPr/>
                    <a:lstStyle/>
                    <a:p>
                      <a:pPr algn="ctr"/>
                      <a:r>
                        <a:rPr lang="fi-FI" sz="1100" noProof="0" dirty="0">
                          <a:solidFill>
                            <a:schemeClr val="tx1"/>
                          </a:solidFill>
                          <a:latin typeface="Century Gothic" panose="020B0502020202020204" pitchFamily="34" charset="0"/>
                        </a:rPr>
                        <a:t>Perehdytys 4: Työtehtävien edistymisen tarkastelu</a:t>
                      </a:r>
                    </a:p>
                  </a:txBody>
                  <a:tcPr marL="121920" marR="121920" anchor="ctr">
                    <a:solidFill>
                      <a:srgbClr val="65C2AA"/>
                    </a:solidFill>
                  </a:tcPr>
                </a:tc>
                <a:tc>
                  <a:txBody>
                    <a:bodyPr/>
                    <a:lstStyle/>
                    <a:p>
                      <a:pPr algn="ctr"/>
                      <a:r>
                        <a:rPr lang="fi-FI" sz="1100" noProof="0">
                          <a:solidFill>
                            <a:schemeClr val="tx1"/>
                          </a:solidFill>
                          <a:latin typeface="Century Gothic" panose="020B0502020202020204" pitchFamily="34" charset="0"/>
                        </a:rPr>
                        <a:t>Perehdytys 5:  Ensimmäisen viikon kokemukset ja ensi viikon katsaus</a:t>
                      </a:r>
                    </a:p>
                  </a:txBody>
                  <a:tcPr marL="121920" marR="121920" anchor="ctr">
                    <a:solidFill>
                      <a:srgbClr val="65C2AA"/>
                    </a:solidFill>
                  </a:tcPr>
                </a:tc>
                <a:extLst>
                  <a:ext uri="{0D108BD9-81ED-4DB2-BD59-A6C34878D82A}">
                    <a16:rowId xmlns:a16="http://schemas.microsoft.com/office/drawing/2014/main" val="10012"/>
                  </a:ext>
                </a:extLst>
              </a:tr>
              <a:tr h="720000">
                <a:tc>
                  <a:txBody>
                    <a:bodyPr/>
                    <a:lstStyle/>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fi-FI" sz="1200" b="1" dirty="0">
                          <a:effectLst/>
                          <a:latin typeface="Century Gothic" panose="020B0502020202020204" pitchFamily="34" charset="0"/>
                          <a:ea typeface="Calibri" panose="020F0502020204030204" pitchFamily="34" charset="0"/>
                        </a:rPr>
                        <a:t>10.30 – 11.30</a:t>
                      </a:r>
                    </a:p>
                  </a:txBody>
                  <a:tcPr marL="121920" marR="121920" anchor="ctr">
                    <a:solidFill>
                      <a:srgbClr val="EDF9F6"/>
                    </a:solidFill>
                  </a:tcPr>
                </a:tc>
                <a:tc>
                  <a:txBody>
                    <a:bodyPr/>
                    <a:lstStyle/>
                    <a:p>
                      <a:pPr algn="ctr"/>
                      <a:r>
                        <a:rPr lang="fi-FI" sz="1100" noProof="0" dirty="0">
                          <a:solidFill>
                            <a:schemeClr val="tx1"/>
                          </a:solidFill>
                          <a:latin typeface="Century Gothic" panose="020B0502020202020204" pitchFamily="34" charset="0"/>
                        </a:rPr>
                        <a:t>Tehtävä 1: Tutustu organisaatioon itsenäisesti kyselylomakkeen avulla</a:t>
                      </a:r>
                    </a:p>
                  </a:txBody>
                  <a:tcPr marL="121920" marR="121920" anchor="ctr">
                    <a:solidFill>
                      <a:srgbClr val="C3E9DE"/>
                    </a:solidFill>
                  </a:tcPr>
                </a:tc>
                <a:tc>
                  <a:txBody>
                    <a:bodyPr/>
                    <a:lstStyle/>
                    <a:p>
                      <a:pPr algn="ctr"/>
                      <a:r>
                        <a:rPr lang="fi-FI" sz="1100" noProof="0" dirty="0">
                          <a:solidFill>
                            <a:schemeClr val="tx1"/>
                          </a:solidFill>
                          <a:latin typeface="Century Gothic" panose="020B0502020202020204" pitchFamily="34" charset="0"/>
                        </a:rPr>
                        <a:t>Työtehtävä 3: Käydään yhdessä läpi tulevat tehtävät</a:t>
                      </a:r>
                    </a:p>
                  </a:txBody>
                  <a:tcPr marL="121920" marR="121920" anchor="ctr">
                    <a:solidFill>
                      <a:srgbClr val="C3E9DE"/>
                    </a:solidFill>
                  </a:tcPr>
                </a:tc>
                <a:tc>
                  <a:txBody>
                    <a:bodyPr/>
                    <a:lstStyle/>
                    <a:p>
                      <a:pPr algn="ctr"/>
                      <a:r>
                        <a:rPr lang="fi-FI" sz="1100" noProof="0" dirty="0">
                          <a:solidFill>
                            <a:schemeClr val="tx1"/>
                          </a:solidFill>
                          <a:latin typeface="Century Gothic" panose="020B0502020202020204" pitchFamily="34" charset="0"/>
                        </a:rPr>
                        <a:t>Työtehtävien itsenäistä toteutusta</a:t>
                      </a:r>
                    </a:p>
                  </a:txBody>
                  <a:tcPr marL="121920" marR="121920" anchor="ctr">
                    <a:solidFill>
                      <a:srgbClr val="C3E9D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noProof="0" dirty="0">
                          <a:solidFill>
                            <a:schemeClr val="tx1"/>
                          </a:solidFill>
                          <a:latin typeface="Century Gothic" panose="020B0502020202020204" pitchFamily="34" charset="0"/>
                        </a:rPr>
                        <a:t>Työtehtävien itsenäistä toteutusta</a:t>
                      </a:r>
                    </a:p>
                  </a:txBody>
                  <a:tcPr marL="121920" marR="121920" anchor="ctr">
                    <a:solidFill>
                      <a:srgbClr val="C3E9DE"/>
                    </a:solidFill>
                  </a:tcPr>
                </a:tc>
                <a:tc>
                  <a:txBody>
                    <a:bodyPr/>
                    <a:lstStyle/>
                    <a:p>
                      <a:pPr algn="ctr"/>
                      <a:r>
                        <a:rPr lang="fi-FI" sz="1100" noProof="0" dirty="0">
                          <a:solidFill>
                            <a:schemeClr val="tx1"/>
                          </a:solidFill>
                          <a:latin typeface="Century Gothic" panose="020B0502020202020204" pitchFamily="34" charset="0"/>
                        </a:rPr>
                        <a:t>Itsenäistä ensi viikon suunnittelua</a:t>
                      </a:r>
                    </a:p>
                  </a:txBody>
                  <a:tcPr marL="121920" marR="121920" anchor="ctr">
                    <a:solidFill>
                      <a:srgbClr val="C3E9DE"/>
                    </a:solidFill>
                  </a:tcPr>
                </a:tc>
                <a:extLst>
                  <a:ext uri="{0D108BD9-81ED-4DB2-BD59-A6C34878D82A}">
                    <a16:rowId xmlns:a16="http://schemas.microsoft.com/office/drawing/2014/main" val="10013"/>
                  </a:ext>
                </a:extLst>
              </a:tr>
              <a:tr h="492893">
                <a:tc>
                  <a:txBody>
                    <a:bodyPr/>
                    <a:lstStyle/>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fi-FI" sz="1200" b="1" dirty="0">
                          <a:effectLst/>
                          <a:latin typeface="Century Gothic" panose="020B0502020202020204" pitchFamily="34" charset="0"/>
                          <a:ea typeface="Calibri" panose="020F0502020204030204" pitchFamily="34" charset="0"/>
                        </a:rPr>
                        <a:t>11.30 – 12.00</a:t>
                      </a:r>
                    </a:p>
                    <a:p>
                      <a:pPr marL="171450" marR="0" lvl="0" indent="-171450" algn="ctr"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sz="1200" b="1" dirty="0">
                        <a:latin typeface="Century Gothic" panose="020B0502020202020204" pitchFamily="34" charset="0"/>
                      </a:endParaRPr>
                    </a:p>
                  </a:txBody>
                  <a:tcPr marL="121920" marR="121920" anchor="ctr">
                    <a:solidFill>
                      <a:srgbClr val="EDF9F6"/>
                    </a:solidFill>
                  </a:tcPr>
                </a:tc>
                <a:tc>
                  <a:txBody>
                    <a:bodyPr/>
                    <a:lstStyle/>
                    <a:p>
                      <a:pPr algn="ctr"/>
                      <a:r>
                        <a:rPr lang="fi-FI" sz="1100" noProof="0" dirty="0">
                          <a:solidFill>
                            <a:schemeClr val="tx1"/>
                          </a:solidFill>
                          <a:latin typeface="Century Gothic" panose="020B0502020202020204" pitchFamily="34" charset="0"/>
                        </a:rPr>
                        <a:t>lounas</a:t>
                      </a:r>
                    </a:p>
                  </a:txBody>
                  <a:tcPr marL="121920" marR="121920" anchor="ctr">
                    <a:solidFill>
                      <a:srgbClr val="E36F8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noProof="0" dirty="0">
                          <a:solidFill>
                            <a:schemeClr val="tx1"/>
                          </a:solidFill>
                          <a:latin typeface="Century Gothic" panose="020B0502020202020204" pitchFamily="34" charset="0"/>
                        </a:rPr>
                        <a:t>lounas</a:t>
                      </a:r>
                    </a:p>
                  </a:txBody>
                  <a:tcPr marL="121920" marR="121920" anchor="ctr">
                    <a:solidFill>
                      <a:srgbClr val="E36F8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noProof="0" dirty="0">
                          <a:solidFill>
                            <a:schemeClr val="tx1"/>
                          </a:solidFill>
                          <a:latin typeface="Century Gothic" panose="020B0502020202020204" pitchFamily="34" charset="0"/>
                        </a:rPr>
                        <a:t>lounas</a:t>
                      </a:r>
                    </a:p>
                  </a:txBody>
                  <a:tcPr marL="121920" marR="121920" anchor="ctr">
                    <a:solidFill>
                      <a:srgbClr val="E36F84"/>
                    </a:solidFill>
                  </a:tcPr>
                </a:tc>
                <a:tc>
                  <a:txBody>
                    <a:bodyPr/>
                    <a:lstStyle/>
                    <a:p>
                      <a:pPr algn="ctr"/>
                      <a:r>
                        <a:rPr lang="fi-FI" sz="1100" noProof="0" dirty="0">
                          <a:solidFill>
                            <a:schemeClr val="tx1"/>
                          </a:solidFill>
                          <a:latin typeface="Century Gothic" panose="020B0502020202020204" pitchFamily="34" charset="0"/>
                        </a:rPr>
                        <a:t>lounas</a:t>
                      </a:r>
                    </a:p>
                  </a:txBody>
                  <a:tcPr marL="121920" marR="121920" anchor="ctr">
                    <a:solidFill>
                      <a:srgbClr val="E36F84"/>
                    </a:solidFill>
                  </a:tcPr>
                </a:tc>
                <a:tc>
                  <a:txBody>
                    <a:bodyPr/>
                    <a:lstStyle/>
                    <a:p>
                      <a:pPr algn="ctr"/>
                      <a:r>
                        <a:rPr lang="fi-FI" sz="1100" noProof="0" dirty="0">
                          <a:solidFill>
                            <a:schemeClr val="tx1"/>
                          </a:solidFill>
                          <a:latin typeface="Century Gothic" panose="020B0502020202020204" pitchFamily="34" charset="0"/>
                        </a:rPr>
                        <a:t>lounas</a:t>
                      </a:r>
                    </a:p>
                  </a:txBody>
                  <a:tcPr marL="121920" marR="121920" anchor="ctr">
                    <a:solidFill>
                      <a:srgbClr val="E36F84"/>
                    </a:solidFill>
                  </a:tcPr>
                </a:tc>
                <a:extLst>
                  <a:ext uri="{0D108BD9-81ED-4DB2-BD59-A6C34878D82A}">
                    <a16:rowId xmlns:a16="http://schemas.microsoft.com/office/drawing/2014/main" val="10014"/>
                  </a:ext>
                </a:extLst>
              </a:tr>
              <a:tr h="720000">
                <a:tc>
                  <a:txBody>
                    <a:bodyPr/>
                    <a:lstStyle/>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fi-FI" sz="1200" b="1" dirty="0">
                          <a:effectLst/>
                          <a:latin typeface="Century Gothic" panose="020B0502020202020204" pitchFamily="34" charset="0"/>
                          <a:ea typeface="Calibri" panose="020F0502020204030204" pitchFamily="34" charset="0"/>
                        </a:rPr>
                        <a:t>12.00 – 14.30</a:t>
                      </a:r>
                    </a:p>
                    <a:p>
                      <a:pPr marL="171450" marR="0" lvl="0" indent="-171450" algn="ctr"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sz="1200" b="1" dirty="0">
                        <a:latin typeface="Century Gothic" panose="020B0502020202020204" pitchFamily="34" charset="0"/>
                      </a:endParaRPr>
                    </a:p>
                  </a:txBody>
                  <a:tcPr marL="121920" marR="121920" anchor="ctr">
                    <a:solidFill>
                      <a:srgbClr val="EDF9F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noProof="0">
                          <a:solidFill>
                            <a:schemeClr val="tx1"/>
                          </a:solidFill>
                          <a:latin typeface="Century Gothic" panose="020B0502020202020204" pitchFamily="34" charset="0"/>
                        </a:rPr>
                        <a:t>Tehtävä 2: Oma esittely</a:t>
                      </a:r>
                    </a:p>
                  </a:txBody>
                  <a:tcPr marL="121920" marR="121920" anchor="ctr">
                    <a:solidFill>
                      <a:srgbClr val="C3E9DE"/>
                    </a:solidFill>
                  </a:tcPr>
                </a:tc>
                <a:tc>
                  <a:txBody>
                    <a:bodyPr/>
                    <a:lstStyle/>
                    <a:p>
                      <a:pPr algn="ctr"/>
                      <a:r>
                        <a:rPr lang="fi-FI" sz="1100" noProof="0" dirty="0">
                          <a:solidFill>
                            <a:schemeClr val="tx1"/>
                          </a:solidFill>
                          <a:latin typeface="Century Gothic" panose="020B0502020202020204" pitchFamily="34" charset="0"/>
                        </a:rPr>
                        <a:t>Tehtävä 4: Itsensä ja tulevien tehtävien esittely tiimille </a:t>
                      </a:r>
                    </a:p>
                  </a:txBody>
                  <a:tcPr marL="121920" marR="121920" anchor="ctr">
                    <a:solidFill>
                      <a:srgbClr val="C3E9D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noProof="0" dirty="0">
                          <a:solidFill>
                            <a:schemeClr val="tx1"/>
                          </a:solidFill>
                          <a:latin typeface="Century Gothic" panose="020B0502020202020204" pitchFamily="34" charset="0"/>
                        </a:rPr>
                        <a:t>Työtehtävien itsenäistä toteutusta</a:t>
                      </a:r>
                    </a:p>
                  </a:txBody>
                  <a:tcPr marL="121920" marR="121920" anchor="ctr">
                    <a:solidFill>
                      <a:srgbClr val="C3E9D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noProof="0">
                          <a:solidFill>
                            <a:schemeClr val="tx1"/>
                          </a:solidFill>
                          <a:latin typeface="Century Gothic" panose="020B0502020202020204" pitchFamily="34" charset="0"/>
                        </a:rPr>
                        <a:t>Työtehtävien itsenäistä toteutusta</a:t>
                      </a:r>
                    </a:p>
                  </a:txBody>
                  <a:tcPr marL="121920" marR="121920" anchor="ctr">
                    <a:solidFill>
                      <a:srgbClr val="C3E9DE"/>
                    </a:solidFill>
                  </a:tcPr>
                </a:tc>
                <a:tc>
                  <a:txBody>
                    <a:bodyPr/>
                    <a:lstStyle/>
                    <a:p>
                      <a:pPr algn="ctr"/>
                      <a:r>
                        <a:rPr lang="fi-FI" sz="1100" noProof="0" dirty="0">
                          <a:solidFill>
                            <a:schemeClr val="tx1"/>
                          </a:solidFill>
                          <a:latin typeface="Century Gothic" panose="020B0502020202020204" pitchFamily="34" charset="0"/>
                        </a:rPr>
                        <a:t>Seuraavan tehtävän aloitus</a:t>
                      </a:r>
                    </a:p>
                  </a:txBody>
                  <a:tcPr marL="121920" marR="121920" anchor="ctr">
                    <a:solidFill>
                      <a:srgbClr val="C3E9DE"/>
                    </a:solidFill>
                  </a:tcPr>
                </a:tc>
                <a:extLst>
                  <a:ext uri="{0D108BD9-81ED-4DB2-BD59-A6C34878D82A}">
                    <a16:rowId xmlns:a16="http://schemas.microsoft.com/office/drawing/2014/main" val="10016"/>
                  </a:ext>
                </a:extLst>
              </a:tr>
              <a:tr h="720000">
                <a:tc>
                  <a:txBody>
                    <a:bodyPr/>
                    <a:lstStyle/>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fi-FI" sz="1200" b="1" dirty="0">
                          <a:effectLst/>
                          <a:latin typeface="Century Gothic" panose="020B0502020202020204" pitchFamily="34" charset="0"/>
                          <a:ea typeface="Calibri" panose="020F0502020204030204" pitchFamily="34" charset="0"/>
                        </a:rPr>
                        <a:t>14.30 – 15.00</a:t>
                      </a:r>
                    </a:p>
                    <a:p>
                      <a:pPr marL="171450" marR="0" lvl="0" indent="-171450" algn="ctr" defTabSz="914400" rtl="0" eaLnBrk="1" fontAlgn="auto" latinLnBrk="0" hangingPunct="1">
                        <a:lnSpc>
                          <a:spcPct val="100000"/>
                        </a:lnSpc>
                        <a:spcBef>
                          <a:spcPts val="0"/>
                        </a:spcBef>
                        <a:spcAft>
                          <a:spcPts val="0"/>
                        </a:spcAft>
                        <a:buClrTx/>
                        <a:buSzTx/>
                        <a:buFont typeface="Wingdings" pitchFamily="2" charset="2"/>
                        <a:buChar char="ü"/>
                        <a:tabLst/>
                        <a:defRPr/>
                      </a:pPr>
                      <a:endParaRPr lang="fi-FI" sz="1200" b="1" dirty="0">
                        <a:latin typeface="Century Gothic" panose="020B0502020202020204" pitchFamily="34" charset="0"/>
                      </a:endParaRPr>
                    </a:p>
                  </a:txBody>
                  <a:tcPr marL="121920" marR="121920" anchor="ctr">
                    <a:solidFill>
                      <a:srgbClr val="EDF9F6"/>
                    </a:solidFill>
                  </a:tcPr>
                </a:tc>
                <a:tc>
                  <a:txBody>
                    <a:bodyPr/>
                    <a:lstStyle/>
                    <a:p>
                      <a:pPr algn="ctr"/>
                      <a:r>
                        <a:rPr lang="fi-FI" sz="1100" noProof="0" dirty="0">
                          <a:solidFill>
                            <a:schemeClr val="tx1"/>
                          </a:solidFill>
                          <a:latin typeface="Century Gothic" panose="020B0502020202020204" pitchFamily="34" charset="0"/>
                        </a:rPr>
                        <a:t>Kesätyöntekijöiden vertaisryhmä / </a:t>
                      </a:r>
                      <a:r>
                        <a:rPr lang="fi-FI" sz="1100" noProof="0" dirty="0" err="1">
                          <a:solidFill>
                            <a:schemeClr val="tx1"/>
                          </a:solidFill>
                          <a:latin typeface="Century Gothic" panose="020B0502020202020204" pitchFamily="34" charset="0"/>
                        </a:rPr>
                        <a:t>recap</a:t>
                      </a:r>
                      <a:r>
                        <a:rPr lang="fi-FI" sz="1100" noProof="0" dirty="0">
                          <a:solidFill>
                            <a:schemeClr val="tx1"/>
                          </a:solidFill>
                          <a:latin typeface="Century Gothic" panose="020B0502020202020204" pitchFamily="34" charset="0"/>
                        </a:rPr>
                        <a:t> ohjaajan kanssa</a:t>
                      </a:r>
                    </a:p>
                  </a:txBody>
                  <a:tcPr marL="121920" marR="12192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noProof="0" dirty="0">
                          <a:solidFill>
                            <a:schemeClr val="tx1"/>
                          </a:solidFill>
                          <a:latin typeface="Century Gothic" panose="020B0502020202020204" pitchFamily="34" charset="0"/>
                        </a:rPr>
                        <a:t>Kesätyöntekijöiden vertaisryhmä / </a:t>
                      </a:r>
                      <a:r>
                        <a:rPr lang="fi-FI" sz="1100" noProof="0" dirty="0" err="1">
                          <a:solidFill>
                            <a:schemeClr val="tx1"/>
                          </a:solidFill>
                          <a:latin typeface="Century Gothic" panose="020B0502020202020204" pitchFamily="34" charset="0"/>
                        </a:rPr>
                        <a:t>recap</a:t>
                      </a:r>
                      <a:r>
                        <a:rPr lang="fi-FI" sz="1100" noProof="0" dirty="0">
                          <a:solidFill>
                            <a:schemeClr val="tx1"/>
                          </a:solidFill>
                          <a:latin typeface="Century Gothic" panose="020B0502020202020204" pitchFamily="34" charset="0"/>
                        </a:rPr>
                        <a:t> ohjaajan kanssa</a:t>
                      </a:r>
                    </a:p>
                  </a:txBody>
                  <a:tcPr marL="121920" marR="12192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noProof="0" dirty="0">
                          <a:solidFill>
                            <a:schemeClr val="tx1"/>
                          </a:solidFill>
                          <a:latin typeface="Century Gothic" panose="020B0502020202020204" pitchFamily="34" charset="0"/>
                        </a:rPr>
                        <a:t>Kesätyöntekijöiden vertaisryhmä / </a:t>
                      </a:r>
                      <a:r>
                        <a:rPr lang="fi-FI" sz="1100" noProof="0" dirty="0" err="1">
                          <a:solidFill>
                            <a:schemeClr val="tx1"/>
                          </a:solidFill>
                          <a:latin typeface="Century Gothic" panose="020B0502020202020204" pitchFamily="34" charset="0"/>
                        </a:rPr>
                        <a:t>recap</a:t>
                      </a:r>
                      <a:r>
                        <a:rPr lang="fi-FI" sz="1100" noProof="0" dirty="0">
                          <a:solidFill>
                            <a:schemeClr val="tx1"/>
                          </a:solidFill>
                          <a:latin typeface="Century Gothic" panose="020B0502020202020204" pitchFamily="34" charset="0"/>
                        </a:rPr>
                        <a:t> ohjaajan kanssa</a:t>
                      </a:r>
                    </a:p>
                  </a:txBody>
                  <a:tcPr marL="121920" marR="12192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noProof="0" dirty="0">
                          <a:solidFill>
                            <a:schemeClr val="tx1"/>
                          </a:solidFill>
                          <a:latin typeface="Century Gothic" panose="020B0502020202020204" pitchFamily="34" charset="0"/>
                        </a:rPr>
                        <a:t>Kesätyöntekijöiden vertaisryhmä / </a:t>
                      </a:r>
                      <a:r>
                        <a:rPr lang="fi-FI" sz="1100" noProof="0" dirty="0" err="1">
                          <a:solidFill>
                            <a:schemeClr val="tx1"/>
                          </a:solidFill>
                          <a:latin typeface="Century Gothic" panose="020B0502020202020204" pitchFamily="34" charset="0"/>
                        </a:rPr>
                        <a:t>recap</a:t>
                      </a:r>
                      <a:r>
                        <a:rPr lang="fi-FI" sz="1100" noProof="0" dirty="0">
                          <a:solidFill>
                            <a:schemeClr val="tx1"/>
                          </a:solidFill>
                          <a:latin typeface="Century Gothic" panose="020B0502020202020204" pitchFamily="34" charset="0"/>
                        </a:rPr>
                        <a:t> ohjaajan kanssa</a:t>
                      </a:r>
                    </a:p>
                  </a:txBody>
                  <a:tcPr marL="121920" marR="12192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noProof="0" dirty="0">
                          <a:solidFill>
                            <a:schemeClr val="tx1"/>
                          </a:solidFill>
                          <a:latin typeface="Century Gothic" panose="020B0502020202020204" pitchFamily="34" charset="0"/>
                        </a:rPr>
                        <a:t>Kesätyöntekijöiden vertaisryhmä / </a:t>
                      </a:r>
                      <a:r>
                        <a:rPr lang="fi-FI" sz="1100" noProof="0" dirty="0" err="1">
                          <a:solidFill>
                            <a:schemeClr val="tx1"/>
                          </a:solidFill>
                          <a:latin typeface="Century Gothic" panose="020B0502020202020204" pitchFamily="34" charset="0"/>
                        </a:rPr>
                        <a:t>recap</a:t>
                      </a:r>
                      <a:r>
                        <a:rPr lang="fi-FI" sz="1100" noProof="0" dirty="0">
                          <a:solidFill>
                            <a:schemeClr val="tx1"/>
                          </a:solidFill>
                          <a:latin typeface="Century Gothic" panose="020B0502020202020204" pitchFamily="34" charset="0"/>
                        </a:rPr>
                        <a:t> ohjaajan kanssa</a:t>
                      </a:r>
                    </a:p>
                  </a:txBody>
                  <a:tcPr marL="121920" marR="121920" anchor="ctr">
                    <a:solidFill>
                      <a:schemeClr val="bg1"/>
                    </a:solidFill>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395571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2">
            <a:extLst>
              <a:ext uri="{FF2B5EF4-FFF2-40B4-BE49-F238E27FC236}">
                <a16:creationId xmlns:a16="http://schemas.microsoft.com/office/drawing/2014/main" id="{02B000C4-F4BB-284A-98CD-501B4A0844C7}"/>
              </a:ext>
            </a:extLst>
          </p:cNvPr>
          <p:cNvCxnSpPr>
            <a:cxnSpLocks/>
          </p:cNvCxnSpPr>
          <p:nvPr/>
        </p:nvCxnSpPr>
        <p:spPr>
          <a:xfrm flipV="1">
            <a:off x="360537" y="0"/>
            <a:ext cx="794" cy="948679"/>
          </a:xfrm>
          <a:prstGeom prst="line">
            <a:avLst/>
          </a:prstGeom>
          <a:noFill/>
          <a:ln w="31750" cap="flat" cmpd="sng" algn="ctr">
            <a:solidFill>
              <a:srgbClr val="1BB9AC"/>
            </a:solidFill>
            <a:prstDash val="solid"/>
            <a:miter lim="800000"/>
          </a:ln>
          <a:effectLst/>
        </p:spPr>
      </p:cxnSp>
      <p:sp>
        <p:nvSpPr>
          <p:cNvPr id="5" name="Text Placeholder 11">
            <a:extLst>
              <a:ext uri="{FF2B5EF4-FFF2-40B4-BE49-F238E27FC236}">
                <a16:creationId xmlns:a16="http://schemas.microsoft.com/office/drawing/2014/main" id="{4A51B4E7-F8EE-D24A-BBE5-97E9186E672D}"/>
              </a:ext>
            </a:extLst>
          </p:cNvPr>
          <p:cNvSpPr txBox="1">
            <a:spLocks/>
          </p:cNvSpPr>
          <p:nvPr/>
        </p:nvSpPr>
        <p:spPr>
          <a:xfrm>
            <a:off x="449171" y="635755"/>
            <a:ext cx="6227626" cy="40672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rgbClr val="55B13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fi-FI" dirty="0">
                <a:solidFill>
                  <a:srgbClr val="1BB9AC"/>
                </a:solidFill>
                <a:latin typeface="Century Gothic" panose="020F0302020204030204"/>
              </a:rPr>
              <a:t>ETÄKESÄTYÖ</a:t>
            </a:r>
          </a:p>
        </p:txBody>
      </p:sp>
      <p:sp>
        <p:nvSpPr>
          <p:cNvPr id="6" name="Text Placeholder 2">
            <a:extLst>
              <a:ext uri="{FF2B5EF4-FFF2-40B4-BE49-F238E27FC236}">
                <a16:creationId xmlns:a16="http://schemas.microsoft.com/office/drawing/2014/main" id="{A9E611C0-2827-D443-9EAC-B39918095DE8}"/>
              </a:ext>
            </a:extLst>
          </p:cNvPr>
          <p:cNvSpPr txBox="1">
            <a:spLocks/>
          </p:cNvSpPr>
          <p:nvPr/>
        </p:nvSpPr>
        <p:spPr>
          <a:xfrm>
            <a:off x="449170" y="1042484"/>
            <a:ext cx="11742830" cy="10169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bg1">
                    <a:lumMod val="9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solidFill>
                  <a:schemeClr val="tx1"/>
                </a:solidFill>
                <a:latin typeface="Century Gothic" panose="020B0502020202020204" pitchFamily="34" charset="0"/>
              </a:rPr>
              <a:t>Lukujärjestys viikko 2: täytä tilanteenne mukaan!</a:t>
            </a:r>
          </a:p>
        </p:txBody>
      </p:sp>
      <p:graphicFrame>
        <p:nvGraphicFramePr>
          <p:cNvPr id="8" name="Table 8">
            <a:extLst>
              <a:ext uri="{FF2B5EF4-FFF2-40B4-BE49-F238E27FC236}">
                <a16:creationId xmlns:a16="http://schemas.microsoft.com/office/drawing/2014/main" id="{C3032AA2-BD49-B64C-A95A-D6FF0977BBD9}"/>
              </a:ext>
            </a:extLst>
          </p:cNvPr>
          <p:cNvGraphicFramePr>
            <a:graphicFrameLocks noGrp="1"/>
          </p:cNvGraphicFramePr>
          <p:nvPr/>
        </p:nvGraphicFramePr>
        <p:xfrm>
          <a:off x="298899" y="1964260"/>
          <a:ext cx="11594202" cy="4397693"/>
        </p:xfrm>
        <a:graphic>
          <a:graphicData uri="http://schemas.openxmlformats.org/drawingml/2006/table">
            <a:tbl>
              <a:tblPr firstRow="1">
                <a:tableStyleId>{5C22544A-7EE6-4342-B048-85BDC9FD1C3A}</a:tableStyleId>
              </a:tblPr>
              <a:tblGrid>
                <a:gridCol w="1932367">
                  <a:extLst>
                    <a:ext uri="{9D8B030D-6E8A-4147-A177-3AD203B41FA5}">
                      <a16:colId xmlns:a16="http://schemas.microsoft.com/office/drawing/2014/main" val="20000"/>
                    </a:ext>
                  </a:extLst>
                </a:gridCol>
                <a:gridCol w="1932367">
                  <a:extLst>
                    <a:ext uri="{9D8B030D-6E8A-4147-A177-3AD203B41FA5}">
                      <a16:colId xmlns:a16="http://schemas.microsoft.com/office/drawing/2014/main" val="20001"/>
                    </a:ext>
                  </a:extLst>
                </a:gridCol>
                <a:gridCol w="1932367">
                  <a:extLst>
                    <a:ext uri="{9D8B030D-6E8A-4147-A177-3AD203B41FA5}">
                      <a16:colId xmlns:a16="http://schemas.microsoft.com/office/drawing/2014/main" val="3565940334"/>
                    </a:ext>
                  </a:extLst>
                </a:gridCol>
                <a:gridCol w="1932367">
                  <a:extLst>
                    <a:ext uri="{9D8B030D-6E8A-4147-A177-3AD203B41FA5}">
                      <a16:colId xmlns:a16="http://schemas.microsoft.com/office/drawing/2014/main" val="2125352739"/>
                    </a:ext>
                  </a:extLst>
                </a:gridCol>
                <a:gridCol w="1932367">
                  <a:extLst>
                    <a:ext uri="{9D8B030D-6E8A-4147-A177-3AD203B41FA5}">
                      <a16:colId xmlns:a16="http://schemas.microsoft.com/office/drawing/2014/main" val="1749846064"/>
                    </a:ext>
                  </a:extLst>
                </a:gridCol>
                <a:gridCol w="1932367">
                  <a:extLst>
                    <a:ext uri="{9D8B030D-6E8A-4147-A177-3AD203B41FA5}">
                      <a16:colId xmlns:a16="http://schemas.microsoft.com/office/drawing/2014/main" val="2916871320"/>
                    </a:ext>
                  </a:extLst>
                </a:gridCol>
              </a:tblGrid>
              <a:tr h="199383">
                <a:tc>
                  <a:txBody>
                    <a:bodyPr/>
                    <a:lstStyle/>
                    <a:p>
                      <a:pPr algn="ctr"/>
                      <a:endParaRPr lang="en-US" sz="1400" dirty="0">
                        <a:solidFill>
                          <a:schemeClr val="bg1"/>
                        </a:solidFill>
                        <a:latin typeface="Century Gothic" panose="020B0502020202020204" pitchFamily="34" charset="0"/>
                      </a:endParaRPr>
                    </a:p>
                  </a:txBody>
                  <a:tcPr marL="121920" marR="121920">
                    <a:solidFill>
                      <a:srgbClr val="179F96"/>
                    </a:solidFill>
                  </a:tcPr>
                </a:tc>
                <a:tc>
                  <a:txBody>
                    <a:bodyPr/>
                    <a:lstStyle/>
                    <a:p>
                      <a:pPr algn="ctr"/>
                      <a:r>
                        <a:rPr lang="fi-FI" sz="1400" noProof="0">
                          <a:solidFill>
                            <a:schemeClr val="bg1"/>
                          </a:solidFill>
                          <a:latin typeface="Century Gothic" panose="020B0502020202020204" pitchFamily="34" charset="0"/>
                        </a:rPr>
                        <a:t>Maanantai</a:t>
                      </a:r>
                    </a:p>
                  </a:txBody>
                  <a:tcPr marL="121920" marR="121920">
                    <a:solidFill>
                      <a:srgbClr val="179F96"/>
                    </a:solidFill>
                  </a:tcPr>
                </a:tc>
                <a:tc>
                  <a:txBody>
                    <a:bodyPr/>
                    <a:lstStyle/>
                    <a:p>
                      <a:pPr algn="ctr"/>
                      <a:r>
                        <a:rPr lang="fi-FI" sz="1400" noProof="0" dirty="0">
                          <a:solidFill>
                            <a:schemeClr val="bg1"/>
                          </a:solidFill>
                          <a:latin typeface="Century Gothic" panose="020B0502020202020204" pitchFamily="34" charset="0"/>
                        </a:rPr>
                        <a:t>Tiistai</a:t>
                      </a:r>
                    </a:p>
                  </a:txBody>
                  <a:tcPr marL="121920" marR="121920">
                    <a:solidFill>
                      <a:srgbClr val="179F96"/>
                    </a:solidFill>
                  </a:tcPr>
                </a:tc>
                <a:tc>
                  <a:txBody>
                    <a:bodyPr/>
                    <a:lstStyle/>
                    <a:p>
                      <a:pPr algn="ctr"/>
                      <a:r>
                        <a:rPr lang="fi-FI" sz="1400" noProof="0" dirty="0">
                          <a:solidFill>
                            <a:schemeClr val="bg1"/>
                          </a:solidFill>
                          <a:latin typeface="Century Gothic" panose="020B0502020202020204" pitchFamily="34" charset="0"/>
                        </a:rPr>
                        <a:t>Keskiviikko</a:t>
                      </a:r>
                    </a:p>
                  </a:txBody>
                  <a:tcPr marL="121920" marR="121920">
                    <a:solidFill>
                      <a:srgbClr val="179F96"/>
                    </a:solidFill>
                  </a:tcPr>
                </a:tc>
                <a:tc>
                  <a:txBody>
                    <a:bodyPr/>
                    <a:lstStyle/>
                    <a:p>
                      <a:pPr algn="ctr"/>
                      <a:r>
                        <a:rPr lang="fi-FI" sz="1400" noProof="0" dirty="0">
                          <a:solidFill>
                            <a:schemeClr val="bg1"/>
                          </a:solidFill>
                          <a:latin typeface="Century Gothic" panose="020B0502020202020204" pitchFamily="34" charset="0"/>
                        </a:rPr>
                        <a:t>Torstai</a:t>
                      </a:r>
                    </a:p>
                  </a:txBody>
                  <a:tcPr marL="121920" marR="121920">
                    <a:solidFill>
                      <a:srgbClr val="179F96"/>
                    </a:solidFill>
                  </a:tcPr>
                </a:tc>
                <a:tc>
                  <a:txBody>
                    <a:bodyPr/>
                    <a:lstStyle/>
                    <a:p>
                      <a:pPr algn="ctr"/>
                      <a:r>
                        <a:rPr lang="fi-FI" sz="1400" noProof="0" dirty="0">
                          <a:solidFill>
                            <a:schemeClr val="bg1"/>
                          </a:solidFill>
                          <a:latin typeface="Century Gothic" panose="020B0502020202020204" pitchFamily="34" charset="0"/>
                        </a:rPr>
                        <a:t>Perjantai</a:t>
                      </a:r>
                    </a:p>
                  </a:txBody>
                  <a:tcPr marL="121920" marR="121920">
                    <a:solidFill>
                      <a:srgbClr val="179F96"/>
                    </a:solidFill>
                  </a:tcPr>
                </a:tc>
                <a:extLst>
                  <a:ext uri="{0D108BD9-81ED-4DB2-BD59-A6C34878D82A}">
                    <a16:rowId xmlns:a16="http://schemas.microsoft.com/office/drawing/2014/main" val="10000"/>
                  </a:ext>
                </a:extLst>
              </a:tr>
              <a:tr h="720000">
                <a:tc>
                  <a:txBody>
                    <a:bodyPr/>
                    <a:lstStyle/>
                    <a:p>
                      <a:pPr marL="0" indent="0" algn="ctr">
                        <a:spcAft>
                          <a:spcPts val="0"/>
                        </a:spcAft>
                        <a:buFont typeface="Arial" panose="020B0604020202020204" pitchFamily="34" charset="0"/>
                        <a:buNone/>
                      </a:pPr>
                      <a:r>
                        <a:rPr lang="fi-FI" sz="1200" b="1" dirty="0">
                          <a:effectLst/>
                          <a:latin typeface="Century Gothic" panose="020B0502020202020204" pitchFamily="34" charset="0"/>
                          <a:ea typeface="Calibri" panose="020F0502020204030204" pitchFamily="34" charset="0"/>
                        </a:rPr>
                        <a:t>9.00 – 9.30</a:t>
                      </a:r>
                    </a:p>
                  </a:txBody>
                  <a:tcPr marL="121920" marR="121920" anchor="ctr">
                    <a:solidFill>
                      <a:srgbClr val="EDF9F6"/>
                    </a:solidFill>
                  </a:tcPr>
                </a:tc>
                <a:tc>
                  <a:txBody>
                    <a:bodyPr/>
                    <a:lstStyle/>
                    <a:p>
                      <a:pPr algn="ctr"/>
                      <a:r>
                        <a:rPr lang="fi-FI" sz="1100" noProof="0" dirty="0">
                          <a:solidFill>
                            <a:schemeClr val="tx1"/>
                          </a:solidFill>
                          <a:latin typeface="Century Gothic" panose="020B0502020202020204" pitchFamily="34" charset="0"/>
                        </a:rPr>
                        <a:t>Aamukahvit ja tutustuminen ohjaajaan</a:t>
                      </a:r>
                    </a:p>
                  </a:txBody>
                  <a:tcPr marL="121920" marR="121920" anchor="ctr">
                    <a:solidFill>
                      <a:schemeClr val="bg1"/>
                    </a:solidFill>
                  </a:tcPr>
                </a:tc>
                <a:tc>
                  <a:txBody>
                    <a:bodyPr/>
                    <a:lstStyle/>
                    <a:p>
                      <a:pPr algn="ctr"/>
                      <a:r>
                        <a:rPr lang="fi-FI" sz="1100" noProof="0" dirty="0">
                          <a:solidFill>
                            <a:schemeClr val="tx1"/>
                          </a:solidFill>
                          <a:latin typeface="Century Gothic" panose="020B0502020202020204" pitchFamily="34" charset="0"/>
                        </a:rPr>
                        <a:t>Aamukahvit ja kuulumisten vaihto</a:t>
                      </a:r>
                    </a:p>
                  </a:txBody>
                  <a:tcPr marL="121920" marR="12192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noProof="0" dirty="0">
                          <a:solidFill>
                            <a:schemeClr val="tx1"/>
                          </a:solidFill>
                          <a:latin typeface="Century Gothic" panose="020B0502020202020204" pitchFamily="34" charset="0"/>
                        </a:rPr>
                        <a:t>Aamukahvit ja kuulumisten vaihto</a:t>
                      </a:r>
                    </a:p>
                  </a:txBody>
                  <a:tcPr marL="121920" marR="12192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noProof="0" dirty="0">
                          <a:solidFill>
                            <a:schemeClr val="tx1"/>
                          </a:solidFill>
                          <a:latin typeface="Century Gothic" panose="020B0502020202020204" pitchFamily="34" charset="0"/>
                        </a:rPr>
                        <a:t>Aamukahvit ja kuulumisten vaihto</a:t>
                      </a:r>
                    </a:p>
                  </a:txBody>
                  <a:tcPr marL="121920" marR="12192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noProof="0" dirty="0">
                          <a:solidFill>
                            <a:schemeClr val="tx1"/>
                          </a:solidFill>
                          <a:latin typeface="Century Gothic" panose="020B0502020202020204" pitchFamily="34" charset="0"/>
                        </a:rPr>
                        <a:t>Aamukahvit ja kuulumisten vaihto</a:t>
                      </a:r>
                    </a:p>
                  </a:txBody>
                  <a:tcPr marL="121920" marR="121920" anchor="ctr">
                    <a:solidFill>
                      <a:schemeClr val="bg1"/>
                    </a:solidFill>
                  </a:tcPr>
                </a:tc>
                <a:extLst>
                  <a:ext uri="{0D108BD9-81ED-4DB2-BD59-A6C34878D82A}">
                    <a16:rowId xmlns:a16="http://schemas.microsoft.com/office/drawing/2014/main" val="10010"/>
                  </a:ext>
                </a:extLst>
              </a:tr>
              <a:tr h="720000">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200" b="1" dirty="0">
                          <a:effectLst/>
                          <a:latin typeface="Century Gothic" panose="020B0502020202020204" pitchFamily="34" charset="0"/>
                          <a:ea typeface="Calibri" panose="020F0502020204030204" pitchFamily="34" charset="0"/>
                        </a:rPr>
                        <a:t>9.30 – 10.30</a:t>
                      </a:r>
                    </a:p>
                    <a:p>
                      <a:pPr marL="457200" lvl="1" indent="0" algn="ctr">
                        <a:spcAft>
                          <a:spcPts val="0"/>
                        </a:spcAft>
                        <a:buFont typeface="Arial" panose="020B0604020202020204" pitchFamily="34" charset="0"/>
                        <a:buNone/>
                      </a:pPr>
                      <a:endParaRPr lang="fi-FI" sz="1200" b="1" dirty="0">
                        <a:effectLst/>
                        <a:latin typeface="Century Gothic" panose="020B0502020202020204" pitchFamily="34" charset="0"/>
                        <a:ea typeface="Calibri" panose="020F0502020204030204" pitchFamily="34" charset="0"/>
                      </a:endParaRPr>
                    </a:p>
                  </a:txBody>
                  <a:tcPr marL="121920" marR="121920" anchor="ctr">
                    <a:solidFill>
                      <a:srgbClr val="EDF9F6"/>
                    </a:solidFill>
                  </a:tcPr>
                </a:tc>
                <a:tc>
                  <a:txBody>
                    <a:bodyPr/>
                    <a:lstStyle/>
                    <a:p>
                      <a:pPr algn="ctr"/>
                      <a:endParaRPr lang="fi-FI" sz="1100" noProof="0" dirty="0">
                        <a:solidFill>
                          <a:schemeClr val="tx1"/>
                        </a:solidFill>
                        <a:latin typeface="Century Gothic" panose="020B0502020202020204" pitchFamily="34" charset="0"/>
                      </a:endParaRPr>
                    </a:p>
                  </a:txBody>
                  <a:tcPr marL="121920" marR="121920" anchor="ctr">
                    <a:solidFill>
                      <a:srgbClr val="65C2AA"/>
                    </a:solidFill>
                  </a:tcPr>
                </a:tc>
                <a:tc>
                  <a:txBody>
                    <a:bodyPr/>
                    <a:lstStyle/>
                    <a:p>
                      <a:pPr algn="ctr"/>
                      <a:endParaRPr lang="fi-FI" sz="1100" noProof="0" dirty="0">
                        <a:solidFill>
                          <a:schemeClr val="tx1"/>
                        </a:solidFill>
                        <a:latin typeface="Century Gothic" panose="020B0502020202020204" pitchFamily="34" charset="0"/>
                      </a:endParaRPr>
                    </a:p>
                  </a:txBody>
                  <a:tcPr marL="121920" marR="121920" anchor="ctr">
                    <a:solidFill>
                      <a:srgbClr val="65C2AA"/>
                    </a:solidFill>
                  </a:tcPr>
                </a:tc>
                <a:tc>
                  <a:txBody>
                    <a:bodyPr/>
                    <a:lstStyle/>
                    <a:p>
                      <a:pPr algn="ctr"/>
                      <a:endParaRPr lang="fi-FI" sz="1100" noProof="0" dirty="0">
                        <a:solidFill>
                          <a:schemeClr val="tx1"/>
                        </a:solidFill>
                        <a:latin typeface="Century Gothic" panose="020B0502020202020204" pitchFamily="34" charset="0"/>
                      </a:endParaRPr>
                    </a:p>
                  </a:txBody>
                  <a:tcPr marL="121920" marR="121920" anchor="ctr">
                    <a:solidFill>
                      <a:srgbClr val="65C2AA"/>
                    </a:solidFill>
                  </a:tcPr>
                </a:tc>
                <a:tc>
                  <a:txBody>
                    <a:bodyPr/>
                    <a:lstStyle/>
                    <a:p>
                      <a:pPr algn="ctr"/>
                      <a:endParaRPr lang="fi-FI" sz="1100" noProof="0" dirty="0">
                        <a:solidFill>
                          <a:schemeClr val="tx1"/>
                        </a:solidFill>
                        <a:latin typeface="Century Gothic" panose="020B0502020202020204" pitchFamily="34" charset="0"/>
                      </a:endParaRPr>
                    </a:p>
                  </a:txBody>
                  <a:tcPr marL="121920" marR="121920" anchor="ctr">
                    <a:solidFill>
                      <a:srgbClr val="65C2AA"/>
                    </a:solidFill>
                  </a:tcPr>
                </a:tc>
                <a:tc>
                  <a:txBody>
                    <a:bodyPr/>
                    <a:lstStyle/>
                    <a:p>
                      <a:pPr algn="ctr"/>
                      <a:endParaRPr lang="fi-FI" sz="1100" noProof="0">
                        <a:solidFill>
                          <a:schemeClr val="tx1"/>
                        </a:solidFill>
                        <a:latin typeface="Century Gothic" panose="020B0502020202020204" pitchFamily="34" charset="0"/>
                      </a:endParaRPr>
                    </a:p>
                  </a:txBody>
                  <a:tcPr marL="121920" marR="121920" anchor="ctr">
                    <a:solidFill>
                      <a:srgbClr val="65C2AA"/>
                    </a:solidFill>
                  </a:tcPr>
                </a:tc>
                <a:extLst>
                  <a:ext uri="{0D108BD9-81ED-4DB2-BD59-A6C34878D82A}">
                    <a16:rowId xmlns:a16="http://schemas.microsoft.com/office/drawing/2014/main" val="10012"/>
                  </a:ext>
                </a:extLst>
              </a:tr>
              <a:tr h="720000">
                <a:tc>
                  <a:txBody>
                    <a:bodyPr/>
                    <a:lstStyle/>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fi-FI" sz="1200" b="1" dirty="0">
                          <a:effectLst/>
                          <a:latin typeface="Century Gothic" panose="020B0502020202020204" pitchFamily="34" charset="0"/>
                          <a:ea typeface="Calibri" panose="020F0502020204030204" pitchFamily="34" charset="0"/>
                        </a:rPr>
                        <a:t>10.30 – 11.30</a:t>
                      </a:r>
                    </a:p>
                  </a:txBody>
                  <a:tcPr marL="121920" marR="121920" anchor="ctr">
                    <a:solidFill>
                      <a:srgbClr val="EDF9F6"/>
                    </a:solidFill>
                  </a:tcPr>
                </a:tc>
                <a:tc>
                  <a:txBody>
                    <a:bodyPr/>
                    <a:lstStyle/>
                    <a:p>
                      <a:pPr algn="ctr"/>
                      <a:endParaRPr lang="fi-FI" sz="1100" noProof="0" dirty="0">
                        <a:solidFill>
                          <a:schemeClr val="tx1"/>
                        </a:solidFill>
                        <a:latin typeface="Century Gothic" panose="020B0502020202020204" pitchFamily="34" charset="0"/>
                      </a:endParaRPr>
                    </a:p>
                  </a:txBody>
                  <a:tcPr marL="121920" marR="121920" anchor="ctr">
                    <a:solidFill>
                      <a:srgbClr val="C3E9DE"/>
                    </a:solidFill>
                  </a:tcPr>
                </a:tc>
                <a:tc>
                  <a:txBody>
                    <a:bodyPr/>
                    <a:lstStyle/>
                    <a:p>
                      <a:pPr algn="ctr"/>
                      <a:endParaRPr lang="fi-FI" sz="1100" noProof="0" dirty="0">
                        <a:solidFill>
                          <a:schemeClr val="tx1"/>
                        </a:solidFill>
                        <a:latin typeface="Century Gothic" panose="020B0502020202020204" pitchFamily="34" charset="0"/>
                      </a:endParaRPr>
                    </a:p>
                  </a:txBody>
                  <a:tcPr marL="121920" marR="121920" anchor="ctr">
                    <a:solidFill>
                      <a:srgbClr val="C3E9DE"/>
                    </a:solidFill>
                  </a:tcPr>
                </a:tc>
                <a:tc>
                  <a:txBody>
                    <a:bodyPr/>
                    <a:lstStyle/>
                    <a:p>
                      <a:pPr algn="ctr"/>
                      <a:endParaRPr lang="fi-FI" sz="1100" noProof="0" dirty="0">
                        <a:solidFill>
                          <a:schemeClr val="tx1"/>
                        </a:solidFill>
                        <a:latin typeface="Century Gothic" panose="020B0502020202020204" pitchFamily="34" charset="0"/>
                      </a:endParaRPr>
                    </a:p>
                  </a:txBody>
                  <a:tcPr marL="121920" marR="121920" anchor="ctr">
                    <a:solidFill>
                      <a:srgbClr val="C3E9D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i-FI" sz="1100" noProof="0" dirty="0">
                        <a:solidFill>
                          <a:schemeClr val="tx1"/>
                        </a:solidFill>
                        <a:latin typeface="Century Gothic" panose="020B0502020202020204" pitchFamily="34" charset="0"/>
                      </a:endParaRPr>
                    </a:p>
                  </a:txBody>
                  <a:tcPr marL="121920" marR="121920" anchor="ctr">
                    <a:solidFill>
                      <a:srgbClr val="C3E9DE"/>
                    </a:solidFill>
                  </a:tcPr>
                </a:tc>
                <a:tc>
                  <a:txBody>
                    <a:bodyPr/>
                    <a:lstStyle/>
                    <a:p>
                      <a:pPr algn="ctr"/>
                      <a:endParaRPr lang="fi-FI" sz="1100" noProof="0" dirty="0">
                        <a:solidFill>
                          <a:schemeClr val="tx1"/>
                        </a:solidFill>
                        <a:latin typeface="Century Gothic" panose="020B0502020202020204" pitchFamily="34" charset="0"/>
                      </a:endParaRPr>
                    </a:p>
                  </a:txBody>
                  <a:tcPr marL="121920" marR="121920" anchor="ctr">
                    <a:solidFill>
                      <a:srgbClr val="C3E9DE"/>
                    </a:solidFill>
                  </a:tcPr>
                </a:tc>
                <a:extLst>
                  <a:ext uri="{0D108BD9-81ED-4DB2-BD59-A6C34878D82A}">
                    <a16:rowId xmlns:a16="http://schemas.microsoft.com/office/drawing/2014/main" val="10013"/>
                  </a:ext>
                </a:extLst>
              </a:tr>
              <a:tr h="492893">
                <a:tc>
                  <a:txBody>
                    <a:bodyPr/>
                    <a:lstStyle/>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fi-FI" sz="1200" b="1" dirty="0">
                          <a:effectLst/>
                          <a:latin typeface="Century Gothic" panose="020B0502020202020204" pitchFamily="34" charset="0"/>
                          <a:ea typeface="Calibri" panose="020F0502020204030204" pitchFamily="34" charset="0"/>
                        </a:rPr>
                        <a:t>11.30 – 12.00</a:t>
                      </a:r>
                    </a:p>
                    <a:p>
                      <a:pPr marL="171450" marR="0" lvl="0" indent="-171450" algn="ctr"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sz="1200" b="1" dirty="0">
                        <a:latin typeface="Century Gothic" panose="020B0502020202020204" pitchFamily="34" charset="0"/>
                      </a:endParaRPr>
                    </a:p>
                  </a:txBody>
                  <a:tcPr marL="121920" marR="121920" anchor="ctr">
                    <a:solidFill>
                      <a:srgbClr val="EDF9F6"/>
                    </a:solidFill>
                  </a:tcPr>
                </a:tc>
                <a:tc>
                  <a:txBody>
                    <a:bodyPr/>
                    <a:lstStyle/>
                    <a:p>
                      <a:pPr algn="ctr"/>
                      <a:r>
                        <a:rPr lang="fi-FI" sz="1100" noProof="0" dirty="0">
                          <a:solidFill>
                            <a:schemeClr val="tx1"/>
                          </a:solidFill>
                          <a:latin typeface="Century Gothic" panose="020B0502020202020204" pitchFamily="34" charset="0"/>
                        </a:rPr>
                        <a:t>lounas</a:t>
                      </a:r>
                    </a:p>
                  </a:txBody>
                  <a:tcPr marL="121920" marR="121920" anchor="ctr">
                    <a:solidFill>
                      <a:srgbClr val="E36F8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noProof="0" dirty="0">
                          <a:solidFill>
                            <a:schemeClr val="tx1"/>
                          </a:solidFill>
                          <a:latin typeface="Century Gothic" panose="020B0502020202020204" pitchFamily="34" charset="0"/>
                        </a:rPr>
                        <a:t>lounas</a:t>
                      </a:r>
                    </a:p>
                  </a:txBody>
                  <a:tcPr marL="121920" marR="121920" anchor="ctr">
                    <a:solidFill>
                      <a:srgbClr val="E36F8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noProof="0" dirty="0">
                          <a:solidFill>
                            <a:schemeClr val="tx1"/>
                          </a:solidFill>
                          <a:latin typeface="Century Gothic" panose="020B0502020202020204" pitchFamily="34" charset="0"/>
                        </a:rPr>
                        <a:t>lounas</a:t>
                      </a:r>
                    </a:p>
                  </a:txBody>
                  <a:tcPr marL="121920" marR="121920" anchor="ctr">
                    <a:solidFill>
                      <a:srgbClr val="E36F84"/>
                    </a:solidFill>
                  </a:tcPr>
                </a:tc>
                <a:tc>
                  <a:txBody>
                    <a:bodyPr/>
                    <a:lstStyle/>
                    <a:p>
                      <a:pPr algn="ctr"/>
                      <a:r>
                        <a:rPr lang="fi-FI" sz="1100" noProof="0" dirty="0">
                          <a:solidFill>
                            <a:schemeClr val="tx1"/>
                          </a:solidFill>
                          <a:latin typeface="Century Gothic" panose="020B0502020202020204" pitchFamily="34" charset="0"/>
                        </a:rPr>
                        <a:t>lounas</a:t>
                      </a:r>
                    </a:p>
                  </a:txBody>
                  <a:tcPr marL="121920" marR="121920" anchor="ctr">
                    <a:solidFill>
                      <a:srgbClr val="E36F84"/>
                    </a:solidFill>
                  </a:tcPr>
                </a:tc>
                <a:tc>
                  <a:txBody>
                    <a:bodyPr/>
                    <a:lstStyle/>
                    <a:p>
                      <a:pPr algn="ctr"/>
                      <a:r>
                        <a:rPr lang="fi-FI" sz="1100" noProof="0" dirty="0">
                          <a:solidFill>
                            <a:schemeClr val="tx1"/>
                          </a:solidFill>
                          <a:latin typeface="Century Gothic" panose="020B0502020202020204" pitchFamily="34" charset="0"/>
                        </a:rPr>
                        <a:t>lounas</a:t>
                      </a:r>
                    </a:p>
                  </a:txBody>
                  <a:tcPr marL="121920" marR="121920" anchor="ctr">
                    <a:solidFill>
                      <a:srgbClr val="E36F84"/>
                    </a:solidFill>
                  </a:tcPr>
                </a:tc>
                <a:extLst>
                  <a:ext uri="{0D108BD9-81ED-4DB2-BD59-A6C34878D82A}">
                    <a16:rowId xmlns:a16="http://schemas.microsoft.com/office/drawing/2014/main" val="10014"/>
                  </a:ext>
                </a:extLst>
              </a:tr>
              <a:tr h="720000">
                <a:tc>
                  <a:txBody>
                    <a:bodyPr/>
                    <a:lstStyle/>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fi-FI" sz="1200" b="1" dirty="0">
                          <a:effectLst/>
                          <a:latin typeface="Century Gothic" panose="020B0502020202020204" pitchFamily="34" charset="0"/>
                          <a:ea typeface="Calibri" panose="020F0502020204030204" pitchFamily="34" charset="0"/>
                        </a:rPr>
                        <a:t>12.00 – 14.30</a:t>
                      </a:r>
                    </a:p>
                    <a:p>
                      <a:pPr marL="171450" marR="0" lvl="0" indent="-171450" algn="ctr" defTabSz="914400" rtl="0" eaLnBrk="1" fontAlgn="auto" latinLnBrk="0" hangingPunct="1">
                        <a:lnSpc>
                          <a:spcPct val="100000"/>
                        </a:lnSpc>
                        <a:spcBef>
                          <a:spcPts val="0"/>
                        </a:spcBef>
                        <a:spcAft>
                          <a:spcPts val="0"/>
                        </a:spcAft>
                        <a:buClrTx/>
                        <a:buSzTx/>
                        <a:buFont typeface="Wingdings" pitchFamily="2" charset="2"/>
                        <a:buChar char="ü"/>
                        <a:tabLst/>
                        <a:defRPr/>
                      </a:pPr>
                      <a:endParaRPr lang="en-US" sz="1200" b="1" dirty="0">
                        <a:latin typeface="Century Gothic" panose="020B0502020202020204" pitchFamily="34" charset="0"/>
                      </a:endParaRPr>
                    </a:p>
                  </a:txBody>
                  <a:tcPr marL="121920" marR="121920" anchor="ctr">
                    <a:solidFill>
                      <a:srgbClr val="EDF9F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i-FI" sz="1100" noProof="0" dirty="0">
                        <a:solidFill>
                          <a:schemeClr val="tx1"/>
                        </a:solidFill>
                        <a:latin typeface="Century Gothic" panose="020B0502020202020204" pitchFamily="34" charset="0"/>
                      </a:endParaRPr>
                    </a:p>
                  </a:txBody>
                  <a:tcPr marL="121920" marR="121920" anchor="ctr">
                    <a:solidFill>
                      <a:srgbClr val="C3E9DE"/>
                    </a:solidFill>
                  </a:tcPr>
                </a:tc>
                <a:tc>
                  <a:txBody>
                    <a:bodyPr/>
                    <a:lstStyle/>
                    <a:p>
                      <a:pPr algn="ctr"/>
                      <a:endParaRPr lang="fi-FI" sz="1100" noProof="0" dirty="0">
                        <a:solidFill>
                          <a:schemeClr val="tx1"/>
                        </a:solidFill>
                        <a:latin typeface="Century Gothic" panose="020B0502020202020204" pitchFamily="34" charset="0"/>
                      </a:endParaRPr>
                    </a:p>
                  </a:txBody>
                  <a:tcPr marL="121920" marR="121920" anchor="ctr">
                    <a:solidFill>
                      <a:srgbClr val="C3E9D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i-FI" sz="1100" noProof="0" dirty="0">
                        <a:solidFill>
                          <a:schemeClr val="tx1"/>
                        </a:solidFill>
                        <a:latin typeface="Century Gothic" panose="020B0502020202020204" pitchFamily="34" charset="0"/>
                      </a:endParaRPr>
                    </a:p>
                  </a:txBody>
                  <a:tcPr marL="121920" marR="121920" anchor="ctr">
                    <a:solidFill>
                      <a:srgbClr val="C3E9D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i-FI" sz="1100" noProof="0" dirty="0">
                        <a:solidFill>
                          <a:schemeClr val="tx1"/>
                        </a:solidFill>
                        <a:latin typeface="Century Gothic" panose="020B0502020202020204" pitchFamily="34" charset="0"/>
                      </a:endParaRPr>
                    </a:p>
                  </a:txBody>
                  <a:tcPr marL="121920" marR="121920" anchor="ctr">
                    <a:solidFill>
                      <a:srgbClr val="C3E9DE"/>
                    </a:solidFill>
                  </a:tcPr>
                </a:tc>
                <a:tc>
                  <a:txBody>
                    <a:bodyPr/>
                    <a:lstStyle/>
                    <a:p>
                      <a:pPr algn="ctr"/>
                      <a:endParaRPr lang="fi-FI" sz="1100" noProof="0" dirty="0">
                        <a:solidFill>
                          <a:schemeClr val="tx1"/>
                        </a:solidFill>
                        <a:latin typeface="Century Gothic" panose="020B0502020202020204" pitchFamily="34" charset="0"/>
                      </a:endParaRPr>
                    </a:p>
                  </a:txBody>
                  <a:tcPr marL="121920" marR="121920" anchor="ctr">
                    <a:solidFill>
                      <a:srgbClr val="C3E9DE"/>
                    </a:solidFill>
                  </a:tcPr>
                </a:tc>
                <a:extLst>
                  <a:ext uri="{0D108BD9-81ED-4DB2-BD59-A6C34878D82A}">
                    <a16:rowId xmlns:a16="http://schemas.microsoft.com/office/drawing/2014/main" val="10016"/>
                  </a:ext>
                </a:extLst>
              </a:tr>
              <a:tr h="720000">
                <a:tc>
                  <a:txBody>
                    <a:bodyPr/>
                    <a:lstStyle/>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fi-FI" sz="1200" b="1" dirty="0">
                          <a:effectLst/>
                          <a:latin typeface="Century Gothic" panose="020B0502020202020204" pitchFamily="34" charset="0"/>
                          <a:ea typeface="Calibri" panose="020F0502020204030204" pitchFamily="34" charset="0"/>
                        </a:rPr>
                        <a:t>14.30 – 15.00</a:t>
                      </a:r>
                    </a:p>
                    <a:p>
                      <a:pPr marL="171450" marR="0" lvl="0" indent="-171450" algn="ctr" defTabSz="914400" rtl="0" eaLnBrk="1" fontAlgn="auto" latinLnBrk="0" hangingPunct="1">
                        <a:lnSpc>
                          <a:spcPct val="100000"/>
                        </a:lnSpc>
                        <a:spcBef>
                          <a:spcPts val="0"/>
                        </a:spcBef>
                        <a:spcAft>
                          <a:spcPts val="0"/>
                        </a:spcAft>
                        <a:buClrTx/>
                        <a:buSzTx/>
                        <a:buFont typeface="Wingdings" pitchFamily="2" charset="2"/>
                        <a:buChar char="ü"/>
                        <a:tabLst/>
                        <a:defRPr/>
                      </a:pPr>
                      <a:endParaRPr lang="fi-FI" sz="1200" b="1" dirty="0">
                        <a:latin typeface="Century Gothic" panose="020B0502020202020204" pitchFamily="34" charset="0"/>
                      </a:endParaRPr>
                    </a:p>
                  </a:txBody>
                  <a:tcPr marL="121920" marR="121920" anchor="ctr">
                    <a:solidFill>
                      <a:srgbClr val="EDF9F6"/>
                    </a:solidFill>
                  </a:tcPr>
                </a:tc>
                <a:tc>
                  <a:txBody>
                    <a:bodyPr/>
                    <a:lstStyle/>
                    <a:p>
                      <a:pPr algn="ctr"/>
                      <a:r>
                        <a:rPr lang="fi-FI" sz="1100" noProof="0" dirty="0">
                          <a:solidFill>
                            <a:schemeClr val="tx1"/>
                          </a:solidFill>
                          <a:latin typeface="Century Gothic" panose="020B0502020202020204" pitchFamily="34" charset="0"/>
                        </a:rPr>
                        <a:t>Kesätyöntekijöiden vertaisryhmä / </a:t>
                      </a:r>
                      <a:r>
                        <a:rPr lang="fi-FI" sz="1100" noProof="0" dirty="0" err="1">
                          <a:solidFill>
                            <a:schemeClr val="tx1"/>
                          </a:solidFill>
                          <a:latin typeface="Century Gothic" panose="020B0502020202020204" pitchFamily="34" charset="0"/>
                        </a:rPr>
                        <a:t>recap</a:t>
                      </a:r>
                      <a:r>
                        <a:rPr lang="fi-FI" sz="1100" noProof="0" dirty="0">
                          <a:solidFill>
                            <a:schemeClr val="tx1"/>
                          </a:solidFill>
                          <a:latin typeface="Century Gothic" panose="020B0502020202020204" pitchFamily="34" charset="0"/>
                        </a:rPr>
                        <a:t> ohjaajan kanssa</a:t>
                      </a:r>
                    </a:p>
                  </a:txBody>
                  <a:tcPr marL="121920" marR="12192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noProof="0" dirty="0">
                          <a:solidFill>
                            <a:schemeClr val="tx1"/>
                          </a:solidFill>
                          <a:latin typeface="Century Gothic" panose="020B0502020202020204" pitchFamily="34" charset="0"/>
                        </a:rPr>
                        <a:t>Kesätyöntekijöiden vertaisryhmä / </a:t>
                      </a:r>
                      <a:r>
                        <a:rPr lang="fi-FI" sz="1100" noProof="0" dirty="0" err="1">
                          <a:solidFill>
                            <a:schemeClr val="tx1"/>
                          </a:solidFill>
                          <a:latin typeface="Century Gothic" panose="020B0502020202020204" pitchFamily="34" charset="0"/>
                        </a:rPr>
                        <a:t>recap</a:t>
                      </a:r>
                      <a:r>
                        <a:rPr lang="fi-FI" sz="1100" noProof="0" dirty="0">
                          <a:solidFill>
                            <a:schemeClr val="tx1"/>
                          </a:solidFill>
                          <a:latin typeface="Century Gothic" panose="020B0502020202020204" pitchFamily="34" charset="0"/>
                        </a:rPr>
                        <a:t> ohjaajan kanssa</a:t>
                      </a:r>
                    </a:p>
                  </a:txBody>
                  <a:tcPr marL="121920" marR="12192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noProof="0" dirty="0">
                          <a:solidFill>
                            <a:schemeClr val="tx1"/>
                          </a:solidFill>
                          <a:latin typeface="Century Gothic" panose="020B0502020202020204" pitchFamily="34" charset="0"/>
                        </a:rPr>
                        <a:t>Kesätyöntekijöiden vertaisryhmä / </a:t>
                      </a:r>
                      <a:r>
                        <a:rPr lang="fi-FI" sz="1100" noProof="0" dirty="0" err="1">
                          <a:solidFill>
                            <a:schemeClr val="tx1"/>
                          </a:solidFill>
                          <a:latin typeface="Century Gothic" panose="020B0502020202020204" pitchFamily="34" charset="0"/>
                        </a:rPr>
                        <a:t>recap</a:t>
                      </a:r>
                      <a:r>
                        <a:rPr lang="fi-FI" sz="1100" noProof="0" dirty="0">
                          <a:solidFill>
                            <a:schemeClr val="tx1"/>
                          </a:solidFill>
                          <a:latin typeface="Century Gothic" panose="020B0502020202020204" pitchFamily="34" charset="0"/>
                        </a:rPr>
                        <a:t> ohjaajan kanssa</a:t>
                      </a:r>
                    </a:p>
                  </a:txBody>
                  <a:tcPr marL="121920" marR="12192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noProof="0" dirty="0">
                          <a:solidFill>
                            <a:schemeClr val="tx1"/>
                          </a:solidFill>
                          <a:latin typeface="Century Gothic" panose="020B0502020202020204" pitchFamily="34" charset="0"/>
                        </a:rPr>
                        <a:t>Kesätyöntekijöiden vertaisryhmä / </a:t>
                      </a:r>
                      <a:r>
                        <a:rPr lang="fi-FI" sz="1100" noProof="0" dirty="0" err="1">
                          <a:solidFill>
                            <a:schemeClr val="tx1"/>
                          </a:solidFill>
                          <a:latin typeface="Century Gothic" panose="020B0502020202020204" pitchFamily="34" charset="0"/>
                        </a:rPr>
                        <a:t>recap</a:t>
                      </a:r>
                      <a:r>
                        <a:rPr lang="fi-FI" sz="1100" noProof="0" dirty="0">
                          <a:solidFill>
                            <a:schemeClr val="tx1"/>
                          </a:solidFill>
                          <a:latin typeface="Century Gothic" panose="020B0502020202020204" pitchFamily="34" charset="0"/>
                        </a:rPr>
                        <a:t> ohjaajan kanssa</a:t>
                      </a:r>
                    </a:p>
                  </a:txBody>
                  <a:tcPr marL="121920" marR="12192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1100" noProof="0" dirty="0">
                          <a:solidFill>
                            <a:schemeClr val="tx1"/>
                          </a:solidFill>
                          <a:latin typeface="Century Gothic" panose="020B0502020202020204" pitchFamily="34" charset="0"/>
                        </a:rPr>
                        <a:t>Kesätyöntekijöiden vertaisryhmä / </a:t>
                      </a:r>
                      <a:r>
                        <a:rPr lang="fi-FI" sz="1100" noProof="0" dirty="0" err="1">
                          <a:solidFill>
                            <a:schemeClr val="tx1"/>
                          </a:solidFill>
                          <a:latin typeface="Century Gothic" panose="020B0502020202020204" pitchFamily="34" charset="0"/>
                        </a:rPr>
                        <a:t>recap</a:t>
                      </a:r>
                      <a:r>
                        <a:rPr lang="fi-FI" sz="1100" noProof="0" dirty="0">
                          <a:solidFill>
                            <a:schemeClr val="tx1"/>
                          </a:solidFill>
                          <a:latin typeface="Century Gothic" panose="020B0502020202020204" pitchFamily="34" charset="0"/>
                        </a:rPr>
                        <a:t> ohjaajan kanssa</a:t>
                      </a:r>
                    </a:p>
                  </a:txBody>
                  <a:tcPr marL="121920" marR="121920" anchor="ctr">
                    <a:solidFill>
                      <a:schemeClr val="bg1"/>
                    </a:solidFill>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2919729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40000"/>
          </a:blip>
          <a:stretch>
            <a:fillRect/>
          </a:stretch>
        </a:blipFill>
        <a:effectLst/>
      </p:bgPr>
    </p:bg>
    <p:spTree>
      <p:nvGrpSpPr>
        <p:cNvPr id="1" name="Shape 86"/>
        <p:cNvGrpSpPr/>
        <p:nvPr/>
      </p:nvGrpSpPr>
      <p:grpSpPr>
        <a:xfrm>
          <a:off x="0" y="0"/>
          <a:ext cx="0" cy="0"/>
          <a:chOff x="0" y="0"/>
          <a:chExt cx="0" cy="0"/>
        </a:xfrm>
      </p:grpSpPr>
      <p:sp>
        <p:nvSpPr>
          <p:cNvPr id="87" name="Google Shape;87;p2"/>
          <p:cNvSpPr/>
          <p:nvPr/>
        </p:nvSpPr>
        <p:spPr>
          <a:xfrm>
            <a:off x="1124035" y="1743692"/>
            <a:ext cx="9408175" cy="4080583"/>
          </a:xfrm>
          <a:prstGeom prst="rect">
            <a:avLst/>
          </a:prstGeom>
          <a:solidFill>
            <a:schemeClr val="lt1">
              <a:alpha val="3333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88" name="Google Shape;88;p2"/>
          <p:cNvSpPr txBox="1">
            <a:spLocks noGrp="1"/>
          </p:cNvSpPr>
          <p:nvPr>
            <p:ph type="body" idx="1"/>
          </p:nvPr>
        </p:nvSpPr>
        <p:spPr>
          <a:xfrm>
            <a:off x="6028955" y="2282786"/>
            <a:ext cx="4298846" cy="3002395"/>
          </a:xfrm>
          <a:prstGeom prst="rect">
            <a:avLst/>
          </a:prstGeom>
          <a:noFill/>
          <a:ln>
            <a:noFill/>
          </a:ln>
        </p:spPr>
        <p:txBody>
          <a:bodyPr spcFirstLastPara="1" wrap="square" lIns="91425" tIns="45700" rIns="91425" bIns="45700" anchor="t" anchorCtr="0">
            <a:noAutofit/>
          </a:bodyPr>
          <a:lstStyle/>
          <a:p>
            <a:pPr marL="0" lvl="0" indent="0" algn="r">
              <a:spcBef>
                <a:spcPts val="0"/>
              </a:spcBef>
              <a:buSzPts val="1800"/>
              <a:buNone/>
            </a:pPr>
            <a:r>
              <a:rPr lang="fi-FI" sz="1800" dirty="0"/>
              <a:t>Perehdytys</a:t>
            </a:r>
          </a:p>
          <a:p>
            <a:pPr marL="0" lvl="0" indent="0" algn="r">
              <a:spcBef>
                <a:spcPts val="0"/>
              </a:spcBef>
              <a:buSzPts val="1800"/>
              <a:buNone/>
            </a:pPr>
            <a:endParaRPr lang="fi-FI" sz="1600" dirty="0"/>
          </a:p>
          <a:p>
            <a:pPr marL="0" lvl="0" indent="0" algn="r">
              <a:spcBef>
                <a:spcPts val="0"/>
              </a:spcBef>
              <a:buSzPts val="1800"/>
              <a:buNone/>
            </a:pPr>
            <a:r>
              <a:rPr lang="fi-FI" sz="1500" dirty="0"/>
              <a:t>Jatkuvan perehdytyksen kautta nuorelle muodostuu tarkka kuva yrityksen työstä ja yksittäisten työtehtävien merkityksestä kokonaisuuden kannalta. </a:t>
            </a:r>
          </a:p>
          <a:p>
            <a:pPr marL="0" lvl="0" indent="0" algn="r">
              <a:spcBef>
                <a:spcPts val="0"/>
              </a:spcBef>
              <a:buSzPts val="1800"/>
              <a:buNone/>
            </a:pPr>
            <a:endParaRPr lang="fi-FI" sz="1500" dirty="0"/>
          </a:p>
          <a:p>
            <a:pPr marL="0" lvl="0" indent="0" algn="r">
              <a:spcBef>
                <a:spcPts val="0"/>
              </a:spcBef>
              <a:buSzPts val="1800"/>
              <a:buNone/>
            </a:pPr>
            <a:r>
              <a:rPr lang="fi-FI" sz="1500" dirty="0"/>
              <a:t>Perehdytyksessä kannattaa hyödyntää </a:t>
            </a:r>
            <a:r>
              <a:rPr lang="fi-FI" sz="1500" dirty="0" err="1"/>
              <a:t>perehdytysvidoita</a:t>
            </a:r>
            <a:r>
              <a:rPr lang="fi-FI" sz="1500" dirty="0"/>
              <a:t>, jotka tutustuttavat nuoren mm. työelämänpelisääntöihin ja säästävät perehdyttäjän aikaa. Pyydä nuorta viimeistään nyt lataamaan puhelimeensä DUUNIKOUTSI-sovellus josta voi katsoa mm. erilaisia uravideoita.</a:t>
            </a:r>
          </a:p>
        </p:txBody>
      </p:sp>
      <p:pic>
        <p:nvPicPr>
          <p:cNvPr id="91" name="Google Shape;91;p2" descr="Kuva, joka sisältää kohteen piirtäminen&#10;&#10;Kuvaus luotu automaattisesti"/>
          <p:cNvPicPr preferRelativeResize="0"/>
          <p:nvPr/>
        </p:nvPicPr>
        <p:blipFill rotWithShape="1">
          <a:blip r:embed="rId4">
            <a:alphaModFix/>
          </a:blip>
          <a:srcRect/>
          <a:stretch/>
        </p:blipFill>
        <p:spPr>
          <a:xfrm>
            <a:off x="10260756" y="399524"/>
            <a:ext cx="1609215" cy="1344168"/>
          </a:xfrm>
          <a:prstGeom prst="rect">
            <a:avLst/>
          </a:prstGeom>
          <a:noFill/>
          <a:ln>
            <a:noFill/>
          </a:ln>
        </p:spPr>
      </p:pic>
      <p:pic>
        <p:nvPicPr>
          <p:cNvPr id="4" name="Kuva 3" descr="Kuva, joka sisältää kohteen ulko, henkilö, taivas, ratsastus&#10;&#10;Kuvaus luotu automaattisesti">
            <a:extLst>
              <a:ext uri="{FF2B5EF4-FFF2-40B4-BE49-F238E27FC236}">
                <a16:creationId xmlns:a16="http://schemas.microsoft.com/office/drawing/2014/main" id="{4A3AD65C-FA3E-564C-AFD8-4A0B8EA27D4F}"/>
              </a:ext>
            </a:extLst>
          </p:cNvPr>
          <p:cNvPicPr>
            <a:picLocks noChangeAspect="1"/>
          </p:cNvPicPr>
          <p:nvPr/>
        </p:nvPicPr>
        <p:blipFill rotWithShape="1">
          <a:blip r:embed="rId5"/>
          <a:srcRect l="23648" t="8785" r="15543"/>
          <a:stretch/>
        </p:blipFill>
        <p:spPr>
          <a:xfrm>
            <a:off x="136687" y="611360"/>
            <a:ext cx="5959313" cy="5959313"/>
          </a:xfrm>
          <a:prstGeom prst="diamond">
            <a:avLst/>
          </a:prstGeom>
        </p:spPr>
      </p:pic>
    </p:spTree>
    <p:extLst>
      <p:ext uri="{BB962C8B-B14F-4D97-AF65-F5344CB8AC3E}">
        <p14:creationId xmlns:p14="http://schemas.microsoft.com/office/powerpoint/2010/main" val="2169967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2">
            <a:extLst>
              <a:ext uri="{FF2B5EF4-FFF2-40B4-BE49-F238E27FC236}">
                <a16:creationId xmlns:a16="http://schemas.microsoft.com/office/drawing/2014/main" id="{9A1E8EE4-E569-9942-B36C-F83BF36A8C95}"/>
              </a:ext>
            </a:extLst>
          </p:cNvPr>
          <p:cNvCxnSpPr>
            <a:cxnSpLocks/>
          </p:cNvCxnSpPr>
          <p:nvPr/>
        </p:nvCxnSpPr>
        <p:spPr>
          <a:xfrm flipV="1">
            <a:off x="360537" y="0"/>
            <a:ext cx="794" cy="948679"/>
          </a:xfrm>
          <a:prstGeom prst="line">
            <a:avLst/>
          </a:prstGeom>
          <a:noFill/>
          <a:ln w="31750" cap="flat" cmpd="sng" algn="ctr">
            <a:solidFill>
              <a:srgbClr val="1BB9AC"/>
            </a:solidFill>
            <a:prstDash val="solid"/>
            <a:miter lim="800000"/>
          </a:ln>
          <a:effectLst/>
        </p:spPr>
      </p:cxnSp>
      <p:sp>
        <p:nvSpPr>
          <p:cNvPr id="5" name="Text Placeholder 11">
            <a:extLst>
              <a:ext uri="{FF2B5EF4-FFF2-40B4-BE49-F238E27FC236}">
                <a16:creationId xmlns:a16="http://schemas.microsoft.com/office/drawing/2014/main" id="{1F3C557F-B171-8E4B-934F-019157690A87}"/>
              </a:ext>
            </a:extLst>
          </p:cNvPr>
          <p:cNvSpPr txBox="1">
            <a:spLocks/>
          </p:cNvSpPr>
          <p:nvPr/>
        </p:nvSpPr>
        <p:spPr>
          <a:xfrm>
            <a:off x="449171" y="635755"/>
            <a:ext cx="6227626" cy="40672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rgbClr val="55B13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fi-FI" dirty="0">
                <a:solidFill>
                  <a:srgbClr val="1BB9AC"/>
                </a:solidFill>
                <a:latin typeface="Century Gothic" panose="020F0302020204030204"/>
              </a:rPr>
              <a:t>ETÄKESÄTYÖ</a:t>
            </a:r>
          </a:p>
        </p:txBody>
      </p:sp>
      <p:sp>
        <p:nvSpPr>
          <p:cNvPr id="6" name="Text Placeholder 2">
            <a:extLst>
              <a:ext uri="{FF2B5EF4-FFF2-40B4-BE49-F238E27FC236}">
                <a16:creationId xmlns:a16="http://schemas.microsoft.com/office/drawing/2014/main" id="{777B31AC-5CF9-4C4A-9F90-C17E832F86E9}"/>
              </a:ext>
            </a:extLst>
          </p:cNvPr>
          <p:cNvSpPr txBox="1">
            <a:spLocks/>
          </p:cNvSpPr>
          <p:nvPr/>
        </p:nvSpPr>
        <p:spPr>
          <a:xfrm>
            <a:off x="449170" y="1042484"/>
            <a:ext cx="11742830" cy="10169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bg1">
                    <a:lumMod val="9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solidFill>
                  <a:schemeClr val="tx1"/>
                </a:solidFill>
                <a:latin typeface="Century Gothic" panose="020B0502020202020204" pitchFamily="34" charset="0"/>
              </a:rPr>
              <a:t>Lukujärjestyksen perehdytysosiot: </a:t>
            </a:r>
          </a:p>
        </p:txBody>
      </p:sp>
      <p:sp>
        <p:nvSpPr>
          <p:cNvPr id="7" name="Suorakulmio 6">
            <a:extLst>
              <a:ext uri="{FF2B5EF4-FFF2-40B4-BE49-F238E27FC236}">
                <a16:creationId xmlns:a16="http://schemas.microsoft.com/office/drawing/2014/main" id="{014209BD-FC21-664D-BC51-2D6D7326BF39}"/>
              </a:ext>
            </a:extLst>
          </p:cNvPr>
          <p:cNvSpPr/>
          <p:nvPr/>
        </p:nvSpPr>
        <p:spPr>
          <a:xfrm>
            <a:off x="128063" y="2059459"/>
            <a:ext cx="3802070" cy="3677930"/>
          </a:xfrm>
          <a:prstGeom prst="rect">
            <a:avLst/>
          </a:prstGeom>
        </p:spPr>
        <p:txBody>
          <a:bodyPr wrap="square">
            <a:spAutoFit/>
          </a:bodyPr>
          <a:lstStyle/>
          <a:p>
            <a:pPr lvl="0" algn="ctr"/>
            <a:r>
              <a:rPr lang="fi-FI" b="1" dirty="0">
                <a:latin typeface="Century Gothic" panose="020B0502020202020204" pitchFamily="34" charset="0"/>
              </a:rPr>
              <a:t>Perehdytys 1:</a:t>
            </a:r>
          </a:p>
          <a:p>
            <a:pPr lvl="0" algn="ctr"/>
            <a:endParaRPr lang="fi-FI" b="1" dirty="0">
              <a:latin typeface="Century Gothic" panose="020B0502020202020204" pitchFamily="34" charset="0"/>
            </a:endParaRPr>
          </a:p>
          <a:p>
            <a:pPr marL="742950" lvl="1" indent="-285750">
              <a:buFont typeface="Arial" panose="020B0604020202020204" pitchFamily="34" charset="0"/>
              <a:buChar char="•"/>
            </a:pPr>
            <a:r>
              <a:rPr lang="fi-FI" sz="1400" dirty="0">
                <a:latin typeface="Century Gothic" panose="020B0502020202020204" pitchFamily="34" charset="0"/>
              </a:rPr>
              <a:t>Aamukahvit ja kuulumiset</a:t>
            </a:r>
          </a:p>
          <a:p>
            <a:pPr marL="742950" lvl="1" indent="-285750">
              <a:buFont typeface="Arial" panose="020B0604020202020204" pitchFamily="34" charset="0"/>
              <a:buChar char="•"/>
            </a:pPr>
            <a:r>
              <a:rPr lang="fi-FI" sz="1400" dirty="0">
                <a:latin typeface="Century Gothic" panose="020B0502020202020204" pitchFamily="34" charset="0"/>
              </a:rPr>
              <a:t>Tervetuloa taloon!</a:t>
            </a:r>
          </a:p>
          <a:p>
            <a:pPr marL="742950" lvl="1" indent="-285750">
              <a:buFont typeface="Arial" panose="020B0604020202020204" pitchFamily="34" charset="0"/>
              <a:buChar char="•"/>
            </a:pPr>
            <a:r>
              <a:rPr lang="fi-FI" sz="1400" dirty="0">
                <a:latin typeface="Century Gothic" panose="020B0502020202020204" pitchFamily="34" charset="0"/>
              </a:rPr>
              <a:t>Työsopimuksen läpikäyminen</a:t>
            </a:r>
          </a:p>
          <a:p>
            <a:pPr marL="742950" lvl="1" indent="-285750">
              <a:buFont typeface="Arial" panose="020B0604020202020204" pitchFamily="34" charset="0"/>
              <a:buChar char="•"/>
            </a:pPr>
            <a:r>
              <a:rPr lang="fi-FI" sz="1400" dirty="0">
                <a:latin typeface="Century Gothic" panose="020B0502020202020204" pitchFamily="34" charset="0"/>
              </a:rPr>
              <a:t>Yhteiset ja etätyön säännöt </a:t>
            </a:r>
          </a:p>
          <a:p>
            <a:pPr marL="742950" lvl="1" indent="-285750">
              <a:buFont typeface="Arial" panose="020B0604020202020204" pitchFamily="34" charset="0"/>
              <a:buChar char="•"/>
            </a:pPr>
            <a:r>
              <a:rPr lang="fi-FI" sz="1400" dirty="0">
                <a:latin typeface="Century Gothic" panose="020B0502020202020204" pitchFamily="34" charset="0"/>
              </a:rPr>
              <a:t>Yhteyshenkilöt</a:t>
            </a:r>
          </a:p>
          <a:p>
            <a:pPr marL="742950" lvl="1" indent="-285750">
              <a:buFont typeface="Arial" panose="020B0604020202020204" pitchFamily="34" charset="0"/>
              <a:buChar char="•"/>
            </a:pPr>
            <a:r>
              <a:rPr lang="fi-FI" sz="1400" dirty="0">
                <a:latin typeface="Century Gothic" panose="020B0502020202020204" pitchFamily="34" charset="0"/>
              </a:rPr>
              <a:t>Yhteydenpitotavat</a:t>
            </a:r>
          </a:p>
          <a:p>
            <a:pPr marL="742950" lvl="1" indent="-285750">
              <a:buFont typeface="Arial" panose="020B0604020202020204" pitchFamily="34" charset="0"/>
              <a:buChar char="•"/>
            </a:pPr>
            <a:r>
              <a:rPr lang="fi-FI" sz="1400" dirty="0">
                <a:latin typeface="Century Gothic" panose="020B0502020202020204" pitchFamily="34" charset="0"/>
              </a:rPr>
              <a:t>Luottamuksellisuus</a:t>
            </a:r>
          </a:p>
          <a:p>
            <a:pPr marL="742950" lvl="1" indent="-285750">
              <a:buFont typeface="Arial" panose="020B0604020202020204" pitchFamily="34" charset="0"/>
              <a:buChar char="•"/>
            </a:pPr>
            <a:r>
              <a:rPr lang="fi-FI" sz="1400" dirty="0">
                <a:latin typeface="Century Gothic" panose="020B0502020202020204" pitchFamily="34" charset="0"/>
              </a:rPr>
              <a:t>Työvälineet</a:t>
            </a:r>
          </a:p>
          <a:p>
            <a:pPr marL="742950" lvl="1" indent="-285750">
              <a:buFont typeface="Arial" panose="020B0604020202020204" pitchFamily="34" charset="0"/>
              <a:buChar char="•"/>
            </a:pPr>
            <a:r>
              <a:rPr lang="fi-FI" sz="1400" dirty="0">
                <a:latin typeface="Century Gothic" panose="020B0502020202020204" pitchFamily="34" charset="0"/>
              </a:rPr>
              <a:t>Työajat ja tauot yhteisen työjärjestyksen läpikäyminen</a:t>
            </a:r>
          </a:p>
          <a:p>
            <a:pPr lvl="1"/>
            <a:endParaRPr lang="fi-FI" sz="1400" dirty="0">
              <a:latin typeface="Century Gothic" panose="020B0502020202020204" pitchFamily="34" charset="0"/>
            </a:endParaRPr>
          </a:p>
          <a:p>
            <a:pPr marL="742950" lvl="1" indent="-285750">
              <a:buFont typeface="Arial" panose="020B0604020202020204" pitchFamily="34" charset="0"/>
              <a:buChar char="•"/>
            </a:pPr>
            <a:r>
              <a:rPr lang="fi-FI" sz="1400" dirty="0">
                <a:latin typeface="Century Gothic" panose="020B0502020202020204" pitchFamily="34" charset="0"/>
              </a:rPr>
              <a:t>Hyödynnä </a:t>
            </a:r>
            <a:r>
              <a:rPr lang="fi-FI" sz="1400" dirty="0" err="1">
                <a:latin typeface="Century Gothic" panose="020B0502020202020204" pitchFamily="34" charset="0"/>
              </a:rPr>
              <a:t>Duunikoutsi</a:t>
            </a:r>
            <a:r>
              <a:rPr lang="fi-FI" sz="1400" dirty="0">
                <a:latin typeface="Century Gothic" panose="020B0502020202020204" pitchFamily="34" charset="0"/>
              </a:rPr>
              <a:t> ja perehdytysvideomme: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500" b="0" i="0" u="none" strike="noStrike" kern="1200" cap="none" spc="0" normalizeH="0" baseline="0" noProof="0" dirty="0">
              <a:ln>
                <a:noFill/>
              </a:ln>
              <a:effectLst/>
              <a:uLnTx/>
              <a:uFillTx/>
              <a:latin typeface="Century Gothic" panose="020B0502020202020204" pitchFamily="34" charset="0"/>
              <a:ea typeface="+mn-ea"/>
              <a:cs typeface="+mn-cs"/>
            </a:endParaRPr>
          </a:p>
        </p:txBody>
      </p:sp>
      <p:cxnSp>
        <p:nvCxnSpPr>
          <p:cNvPr id="8" name="Suora yhdysviiva 7">
            <a:extLst>
              <a:ext uri="{FF2B5EF4-FFF2-40B4-BE49-F238E27FC236}">
                <a16:creationId xmlns:a16="http://schemas.microsoft.com/office/drawing/2014/main" id="{9DC8B7B4-8475-5C46-AFAB-FCFE70D149D7}"/>
              </a:ext>
            </a:extLst>
          </p:cNvPr>
          <p:cNvCxnSpPr>
            <a:cxnSpLocks/>
          </p:cNvCxnSpPr>
          <p:nvPr/>
        </p:nvCxnSpPr>
        <p:spPr>
          <a:xfrm>
            <a:off x="3997235" y="2059459"/>
            <a:ext cx="0" cy="4289090"/>
          </a:xfrm>
          <a:prstGeom prst="line">
            <a:avLst/>
          </a:prstGeom>
          <a:ln>
            <a:solidFill>
              <a:srgbClr val="179F96"/>
            </a:solidFill>
          </a:ln>
        </p:spPr>
        <p:style>
          <a:lnRef idx="1">
            <a:schemeClr val="accent1"/>
          </a:lnRef>
          <a:fillRef idx="0">
            <a:schemeClr val="accent1"/>
          </a:fillRef>
          <a:effectRef idx="0">
            <a:schemeClr val="accent1"/>
          </a:effectRef>
          <a:fontRef idx="minor">
            <a:schemeClr val="tx1"/>
          </a:fontRef>
        </p:style>
      </p:cxnSp>
      <p:cxnSp>
        <p:nvCxnSpPr>
          <p:cNvPr id="10" name="Suora yhdysviiva 9">
            <a:extLst>
              <a:ext uri="{FF2B5EF4-FFF2-40B4-BE49-F238E27FC236}">
                <a16:creationId xmlns:a16="http://schemas.microsoft.com/office/drawing/2014/main" id="{D9D4D7A1-0B32-5A4D-B301-543DD5D75FF0}"/>
              </a:ext>
            </a:extLst>
          </p:cNvPr>
          <p:cNvCxnSpPr>
            <a:cxnSpLocks/>
          </p:cNvCxnSpPr>
          <p:nvPr/>
        </p:nvCxnSpPr>
        <p:spPr>
          <a:xfrm>
            <a:off x="7933510" y="2059459"/>
            <a:ext cx="0" cy="4289090"/>
          </a:xfrm>
          <a:prstGeom prst="line">
            <a:avLst/>
          </a:prstGeom>
          <a:ln>
            <a:solidFill>
              <a:srgbClr val="179F96"/>
            </a:solidFill>
          </a:ln>
        </p:spPr>
        <p:style>
          <a:lnRef idx="1">
            <a:schemeClr val="accent1"/>
          </a:lnRef>
          <a:fillRef idx="0">
            <a:schemeClr val="accent1"/>
          </a:fillRef>
          <a:effectRef idx="0">
            <a:schemeClr val="accent1"/>
          </a:effectRef>
          <a:fontRef idx="minor">
            <a:schemeClr val="tx1"/>
          </a:fontRef>
        </p:style>
      </p:cxnSp>
      <p:sp>
        <p:nvSpPr>
          <p:cNvPr id="12" name="Suorakulmio 11">
            <a:extLst>
              <a:ext uri="{FF2B5EF4-FFF2-40B4-BE49-F238E27FC236}">
                <a16:creationId xmlns:a16="http://schemas.microsoft.com/office/drawing/2014/main" id="{6FB401C0-BEFD-034C-9A6B-4ABBBE3A2403}"/>
              </a:ext>
            </a:extLst>
          </p:cNvPr>
          <p:cNvSpPr/>
          <p:nvPr/>
        </p:nvSpPr>
        <p:spPr>
          <a:xfrm>
            <a:off x="3997235" y="2059459"/>
            <a:ext cx="3802070" cy="3447098"/>
          </a:xfrm>
          <a:prstGeom prst="rect">
            <a:avLst/>
          </a:prstGeom>
        </p:spPr>
        <p:txBody>
          <a:bodyPr wrap="square">
            <a:spAutoFit/>
          </a:bodyPr>
          <a:lstStyle/>
          <a:p>
            <a:pPr lvl="0" algn="ctr"/>
            <a:r>
              <a:rPr lang="fi-FI" b="1" dirty="0">
                <a:latin typeface="Century Gothic" panose="020B0502020202020204" pitchFamily="34" charset="0"/>
              </a:rPr>
              <a:t>Perehdytys 2:</a:t>
            </a:r>
          </a:p>
          <a:p>
            <a:pPr lvl="0" algn="ctr"/>
            <a:endParaRPr lang="fi-FI" b="1" dirty="0">
              <a:latin typeface="Century Gothic" panose="020B0502020202020204" pitchFamily="34" charset="0"/>
            </a:endParaRPr>
          </a:p>
          <a:p>
            <a:pPr marL="742950" lvl="1" indent="-285750">
              <a:buFont typeface="Arial" panose="020B0604020202020204" pitchFamily="34" charset="0"/>
              <a:buChar char="•"/>
            </a:pPr>
            <a:r>
              <a:rPr lang="fi-FI" sz="1400" dirty="0">
                <a:latin typeface="Century Gothic" panose="020B0502020202020204" pitchFamily="34" charset="0"/>
              </a:rPr>
              <a:t>Aamukahvit ja kuulumiset</a:t>
            </a:r>
          </a:p>
          <a:p>
            <a:pPr marL="742950" lvl="1" indent="-285750">
              <a:buFont typeface="Arial" panose="020B0604020202020204" pitchFamily="34" charset="0"/>
              <a:buChar char="•"/>
            </a:pPr>
            <a:r>
              <a:rPr lang="fi-FI" sz="1400" dirty="0">
                <a:latin typeface="Century Gothic" panose="020B0502020202020204" pitchFamily="34" charset="0"/>
              </a:rPr>
              <a:t>Ensimmäisen työtehtävän tulokset käydään yhdessä läpi ja niiden perusteella jatketaan perehdytystä</a:t>
            </a:r>
          </a:p>
          <a:p>
            <a:pPr marL="742950" lvl="1" indent="-285750">
              <a:buFont typeface="Arial" panose="020B0604020202020204" pitchFamily="34" charset="0"/>
              <a:buChar char="•"/>
            </a:pPr>
            <a:r>
              <a:rPr lang="fi-FI" sz="1400" dirty="0">
                <a:latin typeface="Century Gothic" panose="020B0502020202020204" pitchFamily="34" charset="0"/>
              </a:rPr>
              <a:t>Syvennetään perehdytystä: esim. organisaation toimintaympäristö oman tiimin tehtävä organisaatiossa.</a:t>
            </a:r>
          </a:p>
          <a:p>
            <a:pPr marL="742950" lvl="1" indent="-285750">
              <a:buFont typeface="Arial" panose="020B0604020202020204" pitchFamily="34" charset="0"/>
              <a:buChar char="•"/>
            </a:pPr>
            <a:r>
              <a:rPr lang="fi-FI" sz="1400" dirty="0">
                <a:latin typeface="Century Gothic" panose="020B0502020202020204" pitchFamily="34" charset="0"/>
              </a:rPr>
              <a:t>Rohkaise nuorta kertomaan oma mielipiteensä ja antamaan palautetta yrityksen toiminnasta ja nettivivuista.</a:t>
            </a:r>
          </a:p>
        </p:txBody>
      </p:sp>
      <p:sp>
        <p:nvSpPr>
          <p:cNvPr id="16" name="Suorakulmio 15">
            <a:extLst>
              <a:ext uri="{FF2B5EF4-FFF2-40B4-BE49-F238E27FC236}">
                <a16:creationId xmlns:a16="http://schemas.microsoft.com/office/drawing/2014/main" id="{38F14A37-36D0-594B-B157-98728FC4F126}"/>
              </a:ext>
            </a:extLst>
          </p:cNvPr>
          <p:cNvSpPr/>
          <p:nvPr/>
        </p:nvSpPr>
        <p:spPr>
          <a:xfrm>
            <a:off x="7933509" y="2059459"/>
            <a:ext cx="3802070" cy="3893374"/>
          </a:xfrm>
          <a:prstGeom prst="rect">
            <a:avLst/>
          </a:prstGeom>
        </p:spPr>
        <p:txBody>
          <a:bodyPr wrap="square">
            <a:spAutoFit/>
          </a:bodyPr>
          <a:lstStyle/>
          <a:p>
            <a:pPr lvl="0" algn="ctr"/>
            <a:r>
              <a:rPr lang="fi-FI" b="1" dirty="0">
                <a:latin typeface="Century Gothic" panose="020B0502020202020204" pitchFamily="34" charset="0"/>
              </a:rPr>
              <a:t>Perehdytys 3:</a:t>
            </a:r>
          </a:p>
          <a:p>
            <a:pPr lvl="0" algn="ctr"/>
            <a:endParaRPr lang="fi-FI" b="1" dirty="0">
              <a:latin typeface="Century Gothic" panose="020B0502020202020204" pitchFamily="34" charset="0"/>
            </a:endParaRPr>
          </a:p>
          <a:p>
            <a:pPr marL="742950" lvl="1" indent="-285750">
              <a:buFont typeface="Arial" panose="020B0604020202020204" pitchFamily="34" charset="0"/>
              <a:buChar char="•"/>
            </a:pPr>
            <a:r>
              <a:rPr lang="fi-FI" sz="1400" dirty="0">
                <a:latin typeface="Century Gothic" panose="020B0502020202020204" pitchFamily="34" charset="0"/>
              </a:rPr>
              <a:t>Aamukahvit ja kuulumiset </a:t>
            </a:r>
          </a:p>
          <a:p>
            <a:pPr marL="742950" lvl="1" indent="-285750">
              <a:buFont typeface="Arial" panose="020B0604020202020204" pitchFamily="34" charset="0"/>
              <a:buChar char="•"/>
            </a:pPr>
            <a:r>
              <a:rPr lang="fi-FI" sz="1400" dirty="0">
                <a:latin typeface="Century Gothic" panose="020B0502020202020204" pitchFamily="34" charset="0"/>
              </a:rPr>
              <a:t>Varmista, että tehtävänanto on nuorelle selkeä. </a:t>
            </a:r>
          </a:p>
          <a:p>
            <a:pPr marL="742950" lvl="1" indent="-285750">
              <a:buFont typeface="Arial" panose="020B0604020202020204" pitchFamily="34" charset="0"/>
              <a:buChar char="•"/>
            </a:pPr>
            <a:r>
              <a:rPr lang="fi-FI" sz="1400" dirty="0">
                <a:latin typeface="Century Gothic" panose="020B0502020202020204" pitchFamily="34" charset="0"/>
              </a:rPr>
              <a:t>Pyydä nuorta kertomaan, miten hän on ajatellut tehdä saamansa työn ja tarvitseeko hän opastusta työvälineiden käyttöön.</a:t>
            </a:r>
          </a:p>
          <a:p>
            <a:pPr marL="742950" lvl="1" indent="-285750">
              <a:buFont typeface="Arial" panose="020B0604020202020204" pitchFamily="34" charset="0"/>
              <a:buChar char="•"/>
            </a:pPr>
            <a:r>
              <a:rPr lang="fi-FI" sz="1400" dirty="0">
                <a:latin typeface="Century Gothic" panose="020B0502020202020204" pitchFamily="34" charset="0"/>
              </a:rPr>
              <a:t>Muistuta, että kaikkea ei tarvitse osata valmiiksi, vaan nuori voi pyytää apua aina kun siltä tuntuu.</a:t>
            </a:r>
          </a:p>
          <a:p>
            <a:pPr marL="742950" lvl="1" indent="-285750">
              <a:buFont typeface="Arial" panose="020B0604020202020204" pitchFamily="34" charset="0"/>
              <a:buChar char="•"/>
            </a:pPr>
            <a:r>
              <a:rPr lang="fi-FI" sz="1400" dirty="0">
                <a:latin typeface="Century Gothic" panose="020B0502020202020204" pitchFamily="34" charset="0"/>
              </a:rPr>
              <a:t>Käy vielä nuoren yhteyshenkilöt ja yhteydenottotavat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500" b="0" i="0" u="none" strike="noStrike" kern="1200" cap="none" spc="0" normalizeH="0" baseline="0" noProof="0" dirty="0">
              <a:ln>
                <a:noFill/>
              </a:ln>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79358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descr="Kuva, joka sisältää kohteen henkilö, ulko&#10;&#10;Kuvaus luotu automaattisesti">
            <a:extLst>
              <a:ext uri="{FF2B5EF4-FFF2-40B4-BE49-F238E27FC236}">
                <a16:creationId xmlns:a16="http://schemas.microsoft.com/office/drawing/2014/main" id="{A93C6915-62AA-A746-9033-919E4896E4BE}"/>
              </a:ext>
            </a:extLst>
          </p:cNvPr>
          <p:cNvPicPr>
            <a:picLocks noChangeAspect="1"/>
          </p:cNvPicPr>
          <p:nvPr/>
        </p:nvPicPr>
        <p:blipFill rotWithShape="1">
          <a:blip r:embed="rId2"/>
          <a:srcRect t="14399" b="46826"/>
          <a:stretch/>
        </p:blipFill>
        <p:spPr>
          <a:xfrm>
            <a:off x="0" y="4010742"/>
            <a:ext cx="12192000" cy="3151712"/>
          </a:xfrm>
          <a:prstGeom prst="rect">
            <a:avLst/>
          </a:prstGeom>
        </p:spPr>
      </p:pic>
      <p:cxnSp>
        <p:nvCxnSpPr>
          <p:cNvPr id="4" name="Straight Connector 2">
            <a:extLst>
              <a:ext uri="{FF2B5EF4-FFF2-40B4-BE49-F238E27FC236}">
                <a16:creationId xmlns:a16="http://schemas.microsoft.com/office/drawing/2014/main" id="{9A1E8EE4-E569-9942-B36C-F83BF36A8C95}"/>
              </a:ext>
            </a:extLst>
          </p:cNvPr>
          <p:cNvCxnSpPr>
            <a:cxnSpLocks/>
          </p:cNvCxnSpPr>
          <p:nvPr/>
        </p:nvCxnSpPr>
        <p:spPr>
          <a:xfrm flipV="1">
            <a:off x="360537" y="0"/>
            <a:ext cx="794" cy="948679"/>
          </a:xfrm>
          <a:prstGeom prst="line">
            <a:avLst/>
          </a:prstGeom>
          <a:noFill/>
          <a:ln w="31750" cap="flat" cmpd="sng" algn="ctr">
            <a:solidFill>
              <a:srgbClr val="1BB9AC"/>
            </a:solidFill>
            <a:prstDash val="solid"/>
            <a:miter lim="800000"/>
          </a:ln>
          <a:effectLst/>
        </p:spPr>
      </p:cxnSp>
      <p:sp>
        <p:nvSpPr>
          <p:cNvPr id="5" name="Text Placeholder 11">
            <a:extLst>
              <a:ext uri="{FF2B5EF4-FFF2-40B4-BE49-F238E27FC236}">
                <a16:creationId xmlns:a16="http://schemas.microsoft.com/office/drawing/2014/main" id="{1F3C557F-B171-8E4B-934F-019157690A87}"/>
              </a:ext>
            </a:extLst>
          </p:cNvPr>
          <p:cNvSpPr txBox="1">
            <a:spLocks/>
          </p:cNvSpPr>
          <p:nvPr/>
        </p:nvSpPr>
        <p:spPr>
          <a:xfrm>
            <a:off x="449171" y="635755"/>
            <a:ext cx="6227626" cy="40672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rgbClr val="55B13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fi-FI" dirty="0">
                <a:solidFill>
                  <a:srgbClr val="1BB9AC"/>
                </a:solidFill>
                <a:latin typeface="Century Gothic" panose="020F0302020204030204"/>
              </a:rPr>
              <a:t>ETÄKESÄTYÖ</a:t>
            </a:r>
          </a:p>
        </p:txBody>
      </p:sp>
      <p:sp>
        <p:nvSpPr>
          <p:cNvPr id="6" name="Text Placeholder 2">
            <a:extLst>
              <a:ext uri="{FF2B5EF4-FFF2-40B4-BE49-F238E27FC236}">
                <a16:creationId xmlns:a16="http://schemas.microsoft.com/office/drawing/2014/main" id="{777B31AC-5CF9-4C4A-9F90-C17E832F86E9}"/>
              </a:ext>
            </a:extLst>
          </p:cNvPr>
          <p:cNvSpPr txBox="1">
            <a:spLocks/>
          </p:cNvSpPr>
          <p:nvPr/>
        </p:nvSpPr>
        <p:spPr>
          <a:xfrm>
            <a:off x="449170" y="1042484"/>
            <a:ext cx="11742830" cy="10169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bg1">
                    <a:lumMod val="9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solidFill>
                  <a:schemeClr val="tx1"/>
                </a:solidFill>
                <a:latin typeface="Century Gothic" panose="020B0502020202020204" pitchFamily="34" charset="0"/>
              </a:rPr>
              <a:t>Lukujärjestyksen perehdytysosiot: </a:t>
            </a:r>
          </a:p>
        </p:txBody>
      </p:sp>
      <p:sp>
        <p:nvSpPr>
          <p:cNvPr id="7" name="Suorakulmio 6">
            <a:extLst>
              <a:ext uri="{FF2B5EF4-FFF2-40B4-BE49-F238E27FC236}">
                <a16:creationId xmlns:a16="http://schemas.microsoft.com/office/drawing/2014/main" id="{014209BD-FC21-664D-BC51-2D6D7326BF39}"/>
              </a:ext>
            </a:extLst>
          </p:cNvPr>
          <p:cNvSpPr/>
          <p:nvPr/>
        </p:nvSpPr>
        <p:spPr>
          <a:xfrm>
            <a:off x="128063" y="2059459"/>
            <a:ext cx="3802070" cy="1738938"/>
          </a:xfrm>
          <a:prstGeom prst="rect">
            <a:avLst/>
          </a:prstGeom>
        </p:spPr>
        <p:txBody>
          <a:bodyPr wrap="square">
            <a:spAutoFit/>
          </a:bodyPr>
          <a:lstStyle/>
          <a:p>
            <a:pPr lvl="0" algn="ctr"/>
            <a:r>
              <a:rPr lang="fi-FI" b="1" dirty="0">
                <a:latin typeface="Century Gothic" panose="020B0502020202020204" pitchFamily="34" charset="0"/>
              </a:rPr>
              <a:t>Perehdytys 4:</a:t>
            </a:r>
          </a:p>
          <a:p>
            <a:pPr lvl="0" algn="ctr"/>
            <a:endParaRPr lang="fi-FI" b="1" dirty="0">
              <a:latin typeface="Century Gothic" panose="020B0502020202020204" pitchFamily="34" charset="0"/>
            </a:endParaRPr>
          </a:p>
          <a:p>
            <a:pPr marL="742950" lvl="1" indent="-285750">
              <a:buFont typeface="Arial" panose="020B0604020202020204" pitchFamily="34" charset="0"/>
              <a:buChar char="•"/>
            </a:pPr>
            <a:r>
              <a:rPr lang="fi-FI" sz="1400" dirty="0">
                <a:latin typeface="Century Gothic" panose="020B0502020202020204" pitchFamily="34" charset="0"/>
              </a:rPr>
              <a:t>Aamukahvit ja kuulumiset</a:t>
            </a:r>
          </a:p>
          <a:p>
            <a:pPr marL="742950" lvl="1" indent="-285750">
              <a:buFont typeface="Arial" panose="020B0604020202020204" pitchFamily="34" charset="0"/>
              <a:buChar char="•"/>
            </a:pPr>
            <a:r>
              <a:rPr lang="fi-FI" sz="1400" dirty="0">
                <a:latin typeface="Century Gothic" panose="020B0502020202020204" pitchFamily="34" charset="0"/>
              </a:rPr>
              <a:t>Nuoren itsenäisesti tekemien työtehtävien tarkastelu ja kommentointi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5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2" name="Suorakulmio 11">
            <a:extLst>
              <a:ext uri="{FF2B5EF4-FFF2-40B4-BE49-F238E27FC236}">
                <a16:creationId xmlns:a16="http://schemas.microsoft.com/office/drawing/2014/main" id="{6FB401C0-BEFD-034C-9A6B-4ABBBE3A2403}"/>
              </a:ext>
            </a:extLst>
          </p:cNvPr>
          <p:cNvSpPr/>
          <p:nvPr/>
        </p:nvSpPr>
        <p:spPr>
          <a:xfrm>
            <a:off x="3655119" y="2056361"/>
            <a:ext cx="3802070" cy="1954381"/>
          </a:xfrm>
          <a:prstGeom prst="rect">
            <a:avLst/>
          </a:prstGeom>
        </p:spPr>
        <p:txBody>
          <a:bodyPr wrap="square">
            <a:spAutoFit/>
          </a:bodyPr>
          <a:lstStyle/>
          <a:p>
            <a:pPr lvl="0" algn="ctr"/>
            <a:r>
              <a:rPr lang="fi-FI" b="1" dirty="0">
                <a:latin typeface="Century Gothic" panose="020B0502020202020204" pitchFamily="34" charset="0"/>
              </a:rPr>
              <a:t>Perehdytys 5:</a:t>
            </a:r>
          </a:p>
          <a:p>
            <a:pPr lvl="0" algn="ctr"/>
            <a:endParaRPr lang="fi-FI" b="1" dirty="0">
              <a:latin typeface="Century Gothic" panose="020B0502020202020204" pitchFamily="34" charset="0"/>
            </a:endParaRPr>
          </a:p>
          <a:p>
            <a:pPr marL="742950" lvl="1" indent="-285750">
              <a:buFont typeface="Arial" panose="020B0604020202020204" pitchFamily="34" charset="0"/>
              <a:buChar char="•"/>
            </a:pPr>
            <a:r>
              <a:rPr lang="fi-FI" sz="1400" dirty="0">
                <a:latin typeface="Century Gothic" panose="020B0502020202020204" pitchFamily="34" charset="0"/>
              </a:rPr>
              <a:t>Ensimmäisen viikon kokemukset ja palautteet</a:t>
            </a:r>
          </a:p>
          <a:p>
            <a:pPr marL="742950" lvl="1" indent="-285750">
              <a:buFont typeface="Arial" panose="020B0604020202020204" pitchFamily="34" charset="0"/>
              <a:buChar char="•"/>
            </a:pPr>
            <a:r>
              <a:rPr lang="fi-FI" sz="1400" dirty="0">
                <a:latin typeface="Century Gothic" panose="020B0502020202020204" pitchFamily="34" charset="0"/>
              </a:rPr>
              <a:t>Kerrataan seuraavan viikon suunnitellut tehtävät ja sovitaan aikataulu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5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4" name="Kuvatekstisuorakulmio 13">
            <a:extLst>
              <a:ext uri="{FF2B5EF4-FFF2-40B4-BE49-F238E27FC236}">
                <a16:creationId xmlns:a16="http://schemas.microsoft.com/office/drawing/2014/main" id="{06AE63E2-CAA1-3E47-8E51-319B9B5CF17C}"/>
              </a:ext>
            </a:extLst>
          </p:cNvPr>
          <p:cNvSpPr/>
          <p:nvPr/>
        </p:nvSpPr>
        <p:spPr>
          <a:xfrm>
            <a:off x="8083295" y="1042484"/>
            <a:ext cx="3852577" cy="2382487"/>
          </a:xfrm>
          <a:prstGeom prst="wedgeRectCallout">
            <a:avLst/>
          </a:prstGeom>
          <a:solidFill>
            <a:srgbClr val="A8DACC"/>
          </a:solidFill>
          <a:ln>
            <a:solidFill>
              <a:srgbClr val="A8DA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8FEB84B7-970C-6142-A53A-7E5B5307CB13}"/>
              </a:ext>
            </a:extLst>
          </p:cNvPr>
          <p:cNvSpPr/>
          <p:nvPr/>
        </p:nvSpPr>
        <p:spPr>
          <a:xfrm>
            <a:off x="8317635" y="1219218"/>
            <a:ext cx="3383895" cy="1969770"/>
          </a:xfrm>
          <a:prstGeom prst="rect">
            <a:avLst/>
          </a:prstGeom>
        </p:spPr>
        <p:txBody>
          <a:bodyPr wrap="square">
            <a:spAutoFit/>
          </a:bodyPr>
          <a:lstStyle/>
          <a:p>
            <a:pPr algn="ctr"/>
            <a:r>
              <a:rPr lang="fi-FI" sz="2400" b="1" dirty="0" err="1">
                <a:latin typeface="Century Gothic" panose="020B0502020202020204" pitchFamily="34" charset="0"/>
              </a:rPr>
              <a:t>Psst</a:t>
            </a:r>
            <a:r>
              <a:rPr lang="fi-FI" sz="2400" b="1" dirty="0">
                <a:latin typeface="Century Gothic" panose="020B0502020202020204" pitchFamily="34" charset="0"/>
              </a:rPr>
              <a:t>! </a:t>
            </a:r>
          </a:p>
          <a:p>
            <a:pPr algn="ctr"/>
            <a:r>
              <a:rPr lang="fi-FI" sz="1400" dirty="0">
                <a:latin typeface="Century Gothic" panose="020B0502020202020204" pitchFamily="34" charset="0"/>
              </a:rPr>
              <a:t>Tarjoamme käyttöösi viisi perehdytysvideota, joiden avulla nuori </a:t>
            </a:r>
          </a:p>
          <a:p>
            <a:pPr algn="ctr"/>
            <a:r>
              <a:rPr lang="fi-FI" sz="1400" dirty="0">
                <a:latin typeface="Century Gothic" panose="020B0502020202020204" pitchFamily="34" charset="0"/>
              </a:rPr>
              <a:t>voi itsenäisesti tutustua työelämän pelisääntöihin. </a:t>
            </a:r>
          </a:p>
          <a:p>
            <a:pPr algn="ctr"/>
            <a:r>
              <a:rPr lang="fi-FI" sz="1400" dirty="0">
                <a:latin typeface="Century Gothic" panose="020B0502020202020204" pitchFamily="34" charset="0"/>
              </a:rPr>
              <a:t>👉 http://</a:t>
            </a:r>
            <a:r>
              <a:rPr lang="fi-FI" sz="1400" dirty="0" err="1">
                <a:latin typeface="Century Gothic" panose="020B0502020202020204" pitchFamily="34" charset="0"/>
              </a:rPr>
              <a:t>kesaduuni.org</a:t>
            </a:r>
            <a:r>
              <a:rPr lang="fi-FI" sz="1400" dirty="0">
                <a:latin typeface="Century Gothic" panose="020B0502020202020204" pitchFamily="34" charset="0"/>
              </a:rPr>
              <a:t>/</a:t>
            </a:r>
            <a:r>
              <a:rPr lang="fi-FI" sz="1400" dirty="0" err="1">
                <a:latin typeface="Century Gothic" panose="020B0502020202020204" pitchFamily="34" charset="0"/>
              </a:rPr>
              <a:t>etakesatyo-lukujarjestys</a:t>
            </a:r>
            <a:endParaRPr lang="fi-FI" dirty="0"/>
          </a:p>
        </p:txBody>
      </p:sp>
    </p:spTree>
    <p:extLst>
      <p:ext uri="{BB962C8B-B14F-4D97-AF65-F5344CB8AC3E}">
        <p14:creationId xmlns:p14="http://schemas.microsoft.com/office/powerpoint/2010/main" val="3119401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mt="40000"/>
          </a:blip>
          <a:stretch>
            <a:fillRect/>
          </a:stretch>
        </a:blipFill>
        <a:effectLst/>
      </p:bgPr>
    </p:bg>
    <p:spTree>
      <p:nvGrpSpPr>
        <p:cNvPr id="1" name="Shape 86"/>
        <p:cNvGrpSpPr/>
        <p:nvPr/>
      </p:nvGrpSpPr>
      <p:grpSpPr>
        <a:xfrm>
          <a:off x="0" y="0"/>
          <a:ext cx="0" cy="0"/>
          <a:chOff x="0" y="0"/>
          <a:chExt cx="0" cy="0"/>
        </a:xfrm>
      </p:grpSpPr>
      <p:sp>
        <p:nvSpPr>
          <p:cNvPr id="87" name="Google Shape;87;p2"/>
          <p:cNvSpPr/>
          <p:nvPr/>
        </p:nvSpPr>
        <p:spPr>
          <a:xfrm>
            <a:off x="465667" y="1495864"/>
            <a:ext cx="9408175" cy="4080583"/>
          </a:xfrm>
          <a:prstGeom prst="rect">
            <a:avLst/>
          </a:prstGeom>
          <a:solidFill>
            <a:schemeClr val="lt1">
              <a:alpha val="33333"/>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88" name="Google Shape;88;p2"/>
          <p:cNvSpPr txBox="1">
            <a:spLocks noGrp="1"/>
          </p:cNvSpPr>
          <p:nvPr>
            <p:ph type="body" idx="1"/>
          </p:nvPr>
        </p:nvSpPr>
        <p:spPr>
          <a:xfrm>
            <a:off x="838200" y="1743692"/>
            <a:ext cx="5479946" cy="3002395"/>
          </a:xfrm>
          <a:prstGeom prst="rect">
            <a:avLst/>
          </a:prstGeom>
          <a:noFill/>
          <a:ln>
            <a:noFill/>
          </a:ln>
        </p:spPr>
        <p:txBody>
          <a:bodyPr spcFirstLastPara="1" wrap="square" lIns="91425" tIns="45700" rIns="91425" bIns="45700" anchor="t" anchorCtr="0">
            <a:noAutofit/>
          </a:bodyPr>
          <a:lstStyle/>
          <a:p>
            <a:pPr marL="0" lvl="0" indent="0">
              <a:spcBef>
                <a:spcPts val="0"/>
              </a:spcBef>
              <a:buSzPts val="1800"/>
              <a:buNone/>
            </a:pPr>
            <a:r>
              <a:rPr lang="fi-FI" sz="1800" dirty="0"/>
              <a:t>Vuorovaikutus</a:t>
            </a:r>
          </a:p>
          <a:p>
            <a:pPr marL="0" lvl="0" indent="0">
              <a:spcBef>
                <a:spcPts val="0"/>
              </a:spcBef>
              <a:buSzPts val="1800"/>
              <a:buNone/>
            </a:pPr>
            <a:endParaRPr lang="fi-FI" sz="1800" dirty="0"/>
          </a:p>
          <a:p>
            <a:pPr marL="0" lvl="0" indent="0">
              <a:spcBef>
                <a:spcPts val="0"/>
              </a:spcBef>
              <a:buSzPts val="1800"/>
              <a:buNone/>
            </a:pPr>
            <a:r>
              <a:rPr lang="fi-FI" sz="1500" b="1" dirty="0"/>
              <a:t>Ethän jätä nuorta/nuoria etäkesätyöläistä yksin! </a:t>
            </a:r>
          </a:p>
          <a:p>
            <a:pPr marL="0" lvl="0" indent="0">
              <a:spcBef>
                <a:spcPts val="0"/>
              </a:spcBef>
              <a:buSzPts val="1800"/>
              <a:buNone/>
            </a:pPr>
            <a:endParaRPr lang="fi-FI" sz="1500" dirty="0"/>
          </a:p>
          <a:p>
            <a:pPr marL="0" lvl="0" indent="0">
              <a:spcBef>
                <a:spcPts val="0"/>
              </a:spcBef>
              <a:buSzPts val="1800"/>
              <a:buNone/>
            </a:pPr>
            <a:r>
              <a:rPr lang="fi-FI" sz="1500" dirty="0"/>
              <a:t>Etätyössä vuorovaikutus muuttuu spontaanista harkittuun vuorovaikutukseen. Kahvihuonekeskusteluille täytyy järjestää oma tilansa. Nämä tärkeät epäviralliset hetket ovat etäkesätyössä olevan nuoren ainoa mahdollisuus oppia tuntemaan työyhteisöä vapaammin. Tue nuorta epävirallisten hetkien aikana, koska tilanne voi olla hyvin jännittävä.</a:t>
            </a:r>
          </a:p>
          <a:p>
            <a:pPr marL="0" lvl="0" indent="0">
              <a:spcBef>
                <a:spcPts val="0"/>
              </a:spcBef>
              <a:buSzPts val="1800"/>
              <a:buNone/>
            </a:pPr>
            <a:r>
              <a:rPr lang="fi-FI" sz="1500" dirty="0"/>
              <a:t>Jokaiseen työpäivään pitäisi sisältyä ainakin yksi epävirallinen hetki. Tiimisi jäsenet voivat myös pyytää nuoren etälounaalle, jolloin hänellä on mahdollista tutustua henkilökohtaisesti uusiin työkavereihinsa. </a:t>
            </a:r>
          </a:p>
        </p:txBody>
      </p:sp>
      <p:pic>
        <p:nvPicPr>
          <p:cNvPr id="91" name="Google Shape;91;p2" descr="Kuva, joka sisältää kohteen piirtäminen&#10;&#10;Kuvaus luotu automaattisesti"/>
          <p:cNvPicPr preferRelativeResize="0"/>
          <p:nvPr/>
        </p:nvPicPr>
        <p:blipFill rotWithShape="1">
          <a:blip r:embed="rId4">
            <a:alphaModFix/>
          </a:blip>
          <a:srcRect/>
          <a:stretch/>
        </p:blipFill>
        <p:spPr>
          <a:xfrm>
            <a:off x="10260756" y="399524"/>
            <a:ext cx="1609215" cy="1344168"/>
          </a:xfrm>
          <a:prstGeom prst="rect">
            <a:avLst/>
          </a:prstGeom>
          <a:noFill/>
          <a:ln>
            <a:noFill/>
          </a:ln>
        </p:spPr>
      </p:pic>
      <p:pic>
        <p:nvPicPr>
          <p:cNvPr id="4" name="Kuva 3" descr="Kuva, joka sisältää kohteen henkilö, taivas, ulko&#10;&#10;Kuvaus luotu automaattisesti">
            <a:extLst>
              <a:ext uri="{FF2B5EF4-FFF2-40B4-BE49-F238E27FC236}">
                <a16:creationId xmlns:a16="http://schemas.microsoft.com/office/drawing/2014/main" id="{917219F0-A0A3-5D4A-B817-3EB8F5809C4B}"/>
              </a:ext>
            </a:extLst>
          </p:cNvPr>
          <p:cNvPicPr>
            <a:picLocks noChangeAspect="1"/>
          </p:cNvPicPr>
          <p:nvPr/>
        </p:nvPicPr>
        <p:blipFill rotWithShape="1">
          <a:blip r:embed="rId5"/>
          <a:srcRect l="16676" r="16676"/>
          <a:stretch/>
        </p:blipFill>
        <p:spPr>
          <a:xfrm>
            <a:off x="6246387" y="689027"/>
            <a:ext cx="5479946" cy="5479946"/>
          </a:xfrm>
          <a:prstGeom prst="diamond">
            <a:avLst/>
          </a:prstGeom>
        </p:spPr>
      </p:pic>
    </p:spTree>
    <p:extLst>
      <p:ext uri="{BB962C8B-B14F-4D97-AF65-F5344CB8AC3E}">
        <p14:creationId xmlns:p14="http://schemas.microsoft.com/office/powerpoint/2010/main" val="1058339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2">
            <a:extLst>
              <a:ext uri="{FF2B5EF4-FFF2-40B4-BE49-F238E27FC236}">
                <a16:creationId xmlns:a16="http://schemas.microsoft.com/office/drawing/2014/main" id="{9A1E8EE4-E569-9942-B36C-F83BF36A8C95}"/>
              </a:ext>
            </a:extLst>
          </p:cNvPr>
          <p:cNvCxnSpPr>
            <a:cxnSpLocks/>
          </p:cNvCxnSpPr>
          <p:nvPr/>
        </p:nvCxnSpPr>
        <p:spPr>
          <a:xfrm flipV="1">
            <a:off x="360537" y="0"/>
            <a:ext cx="794" cy="948679"/>
          </a:xfrm>
          <a:prstGeom prst="line">
            <a:avLst/>
          </a:prstGeom>
          <a:noFill/>
          <a:ln w="31750" cap="flat" cmpd="sng" algn="ctr">
            <a:solidFill>
              <a:srgbClr val="1BB9AC"/>
            </a:solidFill>
            <a:prstDash val="solid"/>
            <a:miter lim="800000"/>
          </a:ln>
          <a:effectLst/>
        </p:spPr>
      </p:cxnSp>
      <p:sp>
        <p:nvSpPr>
          <p:cNvPr id="5" name="Text Placeholder 11">
            <a:extLst>
              <a:ext uri="{FF2B5EF4-FFF2-40B4-BE49-F238E27FC236}">
                <a16:creationId xmlns:a16="http://schemas.microsoft.com/office/drawing/2014/main" id="{1F3C557F-B171-8E4B-934F-019157690A87}"/>
              </a:ext>
            </a:extLst>
          </p:cNvPr>
          <p:cNvSpPr txBox="1">
            <a:spLocks/>
          </p:cNvSpPr>
          <p:nvPr/>
        </p:nvSpPr>
        <p:spPr>
          <a:xfrm>
            <a:off x="449171" y="635755"/>
            <a:ext cx="6227626" cy="40672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rgbClr val="55B13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fi-FI" dirty="0">
                <a:solidFill>
                  <a:srgbClr val="1BB9AC"/>
                </a:solidFill>
                <a:latin typeface="Century Gothic" panose="020F0302020204030204"/>
              </a:rPr>
              <a:t>ETÄKESÄTYÖ</a:t>
            </a:r>
          </a:p>
        </p:txBody>
      </p:sp>
      <p:sp>
        <p:nvSpPr>
          <p:cNvPr id="6" name="Text Placeholder 2">
            <a:extLst>
              <a:ext uri="{FF2B5EF4-FFF2-40B4-BE49-F238E27FC236}">
                <a16:creationId xmlns:a16="http://schemas.microsoft.com/office/drawing/2014/main" id="{777B31AC-5CF9-4C4A-9F90-C17E832F86E9}"/>
              </a:ext>
            </a:extLst>
          </p:cNvPr>
          <p:cNvSpPr txBox="1">
            <a:spLocks/>
          </p:cNvSpPr>
          <p:nvPr/>
        </p:nvSpPr>
        <p:spPr>
          <a:xfrm>
            <a:off x="449170" y="1042484"/>
            <a:ext cx="11742830" cy="101697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bg1">
                    <a:lumMod val="9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a:solidFill>
                  <a:schemeClr val="tx1"/>
                </a:solidFill>
                <a:latin typeface="Century Gothic" panose="020B0502020202020204" pitchFamily="34" charset="0"/>
              </a:rPr>
              <a:t>Esimerkkejä ensimmäisen viikon työtehtävistä</a:t>
            </a:r>
          </a:p>
        </p:txBody>
      </p:sp>
      <p:cxnSp>
        <p:nvCxnSpPr>
          <p:cNvPr id="8" name="Suora yhdysviiva 7">
            <a:extLst>
              <a:ext uri="{FF2B5EF4-FFF2-40B4-BE49-F238E27FC236}">
                <a16:creationId xmlns:a16="http://schemas.microsoft.com/office/drawing/2014/main" id="{9DC8B7B4-8475-5C46-AFAB-FCFE70D149D7}"/>
              </a:ext>
            </a:extLst>
          </p:cNvPr>
          <p:cNvCxnSpPr>
            <a:cxnSpLocks/>
          </p:cNvCxnSpPr>
          <p:nvPr/>
        </p:nvCxnSpPr>
        <p:spPr>
          <a:xfrm>
            <a:off x="3997235" y="2059459"/>
            <a:ext cx="0" cy="4289090"/>
          </a:xfrm>
          <a:prstGeom prst="line">
            <a:avLst/>
          </a:prstGeom>
          <a:ln>
            <a:solidFill>
              <a:srgbClr val="179F96"/>
            </a:solidFill>
          </a:ln>
        </p:spPr>
        <p:style>
          <a:lnRef idx="1">
            <a:schemeClr val="accent1"/>
          </a:lnRef>
          <a:fillRef idx="0">
            <a:schemeClr val="accent1"/>
          </a:fillRef>
          <a:effectRef idx="0">
            <a:schemeClr val="accent1"/>
          </a:effectRef>
          <a:fontRef idx="minor">
            <a:schemeClr val="tx1"/>
          </a:fontRef>
        </p:style>
      </p:cxnSp>
      <p:cxnSp>
        <p:nvCxnSpPr>
          <p:cNvPr id="10" name="Suora yhdysviiva 9">
            <a:extLst>
              <a:ext uri="{FF2B5EF4-FFF2-40B4-BE49-F238E27FC236}">
                <a16:creationId xmlns:a16="http://schemas.microsoft.com/office/drawing/2014/main" id="{D9D4D7A1-0B32-5A4D-B301-543DD5D75FF0}"/>
              </a:ext>
            </a:extLst>
          </p:cNvPr>
          <p:cNvCxnSpPr>
            <a:cxnSpLocks/>
          </p:cNvCxnSpPr>
          <p:nvPr/>
        </p:nvCxnSpPr>
        <p:spPr>
          <a:xfrm>
            <a:off x="7933510" y="2059459"/>
            <a:ext cx="0" cy="4289090"/>
          </a:xfrm>
          <a:prstGeom prst="line">
            <a:avLst/>
          </a:prstGeom>
          <a:ln>
            <a:solidFill>
              <a:srgbClr val="179F96"/>
            </a:solidFill>
          </a:ln>
        </p:spPr>
        <p:style>
          <a:lnRef idx="1">
            <a:schemeClr val="accent1"/>
          </a:lnRef>
          <a:fillRef idx="0">
            <a:schemeClr val="accent1"/>
          </a:fillRef>
          <a:effectRef idx="0">
            <a:schemeClr val="accent1"/>
          </a:effectRef>
          <a:fontRef idx="minor">
            <a:schemeClr val="tx1"/>
          </a:fontRef>
        </p:style>
      </p:cxnSp>
      <p:sp>
        <p:nvSpPr>
          <p:cNvPr id="11" name="Suorakulmio 10">
            <a:extLst>
              <a:ext uri="{FF2B5EF4-FFF2-40B4-BE49-F238E27FC236}">
                <a16:creationId xmlns:a16="http://schemas.microsoft.com/office/drawing/2014/main" id="{42601AAF-FEB3-FB40-ACFB-8FC3EFD7C1CA}"/>
              </a:ext>
            </a:extLst>
          </p:cNvPr>
          <p:cNvSpPr/>
          <p:nvPr/>
        </p:nvSpPr>
        <p:spPr>
          <a:xfrm>
            <a:off x="7782851" y="1966471"/>
            <a:ext cx="3802070" cy="3662541"/>
          </a:xfrm>
          <a:prstGeom prst="rect">
            <a:avLst/>
          </a:prstGeom>
        </p:spPr>
        <p:txBody>
          <a:bodyPr wrap="square">
            <a:spAutoFit/>
          </a:bodyPr>
          <a:lstStyle/>
          <a:p>
            <a:pPr lvl="0" algn="ctr"/>
            <a:r>
              <a:rPr lang="fi-FI" b="1" dirty="0">
                <a:latin typeface="Century Gothic" panose="020B0502020202020204" pitchFamily="34" charset="0"/>
              </a:rPr>
              <a:t>Tehtävä 2:</a:t>
            </a:r>
          </a:p>
          <a:p>
            <a:pPr lvl="0" algn="ctr"/>
            <a:endParaRPr lang="fi-FI" b="1" dirty="0">
              <a:latin typeface="Century Gothic" panose="020B0502020202020204" pitchFamily="34" charset="0"/>
            </a:endParaRPr>
          </a:p>
          <a:p>
            <a:pPr lvl="1"/>
            <a:r>
              <a:rPr lang="fi-FI" sz="1400" dirty="0">
                <a:latin typeface="Century Gothic" panose="020B0502020202020204" pitchFamily="34" charset="0"/>
              </a:rPr>
              <a:t>Oman esittelyn tekeminen muille. Tukikysymyksiä ja ohjeita: </a:t>
            </a:r>
          </a:p>
          <a:p>
            <a:pPr lvl="1"/>
            <a:endParaRPr lang="fi-FI" sz="1400" dirty="0">
              <a:latin typeface="Century Gothic" panose="020B0502020202020204" pitchFamily="34" charset="0"/>
            </a:endParaRPr>
          </a:p>
          <a:p>
            <a:pPr marL="742950" lvl="1" indent="-285750">
              <a:buFont typeface="Arial" panose="020B0604020202020204" pitchFamily="34" charset="0"/>
              <a:buChar char="•"/>
            </a:pPr>
            <a:r>
              <a:rPr lang="fi-FI" sz="1400" dirty="0">
                <a:latin typeface="Century Gothic" panose="020B0502020202020204" pitchFamily="34" charset="0"/>
              </a:rPr>
              <a:t>Kuvaa kännykällä itsestäsi 1–2 minuutin video.</a:t>
            </a:r>
          </a:p>
          <a:p>
            <a:pPr marL="742950" lvl="1" indent="-285750">
              <a:buFont typeface="Arial" panose="020B0604020202020204" pitchFamily="34" charset="0"/>
              <a:buChar char="•"/>
            </a:pPr>
            <a:r>
              <a:rPr lang="fi-FI" sz="1400" dirty="0">
                <a:latin typeface="Century Gothic" panose="020B0502020202020204" pitchFamily="34" charset="0"/>
              </a:rPr>
              <a:t>Kerro videossa nimesi, ikäsi,  mitä koulua olet käynyt, mitä harrastat, millaisia muita taitoja ja kiinnostuksen aiheita sinulla on. </a:t>
            </a:r>
          </a:p>
          <a:p>
            <a:pPr marL="742950" lvl="1" indent="-285750">
              <a:buFont typeface="Arial" panose="020B0604020202020204" pitchFamily="34" charset="0"/>
              <a:buChar char="•"/>
            </a:pPr>
            <a:r>
              <a:rPr lang="fi-FI" sz="1400" dirty="0">
                <a:latin typeface="Century Gothic" panose="020B0502020202020204" pitchFamily="34" charset="0"/>
              </a:rPr>
              <a:t>Kerro myös, miksi hait juuri tätä kesätyötä ja mitä odotuksia sinulla on. Mitä ajatuksia etätyö sinussa herättää?</a:t>
            </a:r>
          </a:p>
          <a:p>
            <a:pPr marL="742950" lvl="1" indent="-285750">
              <a:buFont typeface="Arial" panose="020B0604020202020204" pitchFamily="34" charset="0"/>
              <a:buChar char="•"/>
            </a:pPr>
            <a:endParaRPr lang="fi-FI" sz="1400" dirty="0">
              <a:latin typeface="Century Gothic" panose="020B0502020202020204" pitchFamily="34" charset="0"/>
            </a:endParaRPr>
          </a:p>
        </p:txBody>
      </p:sp>
      <p:sp>
        <p:nvSpPr>
          <p:cNvPr id="14" name="Suorakulmio 13">
            <a:extLst>
              <a:ext uri="{FF2B5EF4-FFF2-40B4-BE49-F238E27FC236}">
                <a16:creationId xmlns:a16="http://schemas.microsoft.com/office/drawing/2014/main" id="{4081260B-5F1B-CE43-B7C5-78ACF7EF3B80}"/>
              </a:ext>
            </a:extLst>
          </p:cNvPr>
          <p:cNvSpPr/>
          <p:nvPr/>
        </p:nvSpPr>
        <p:spPr>
          <a:xfrm>
            <a:off x="128063" y="1966471"/>
            <a:ext cx="3802070" cy="4755148"/>
          </a:xfrm>
          <a:prstGeom prst="rect">
            <a:avLst/>
          </a:prstGeom>
        </p:spPr>
        <p:txBody>
          <a:bodyPr wrap="square">
            <a:spAutoFit/>
          </a:bodyPr>
          <a:lstStyle/>
          <a:p>
            <a:pPr lvl="0" algn="ctr"/>
            <a:r>
              <a:rPr lang="fi-FI" b="1" dirty="0">
                <a:latin typeface="Century Gothic" panose="020B0502020202020204" pitchFamily="34" charset="0"/>
              </a:rPr>
              <a:t>Tehtävä 1: </a:t>
            </a:r>
          </a:p>
          <a:p>
            <a:pPr lvl="0" algn="ctr"/>
            <a:endParaRPr lang="fi-FI" b="1" dirty="0">
              <a:latin typeface="Century Gothic" panose="020B0502020202020204" pitchFamily="34" charset="0"/>
            </a:endParaRPr>
          </a:p>
          <a:p>
            <a:pPr marL="742950" lvl="1" indent="-285750">
              <a:buFont typeface="Arial" panose="020B0604020202020204" pitchFamily="34" charset="0"/>
              <a:buChar char="•"/>
            </a:pPr>
            <a:r>
              <a:rPr lang="fi-FI" sz="1400" dirty="0">
                <a:latin typeface="Century Gothic" panose="020B0502020202020204" pitchFamily="34" charset="0"/>
              </a:rPr>
              <a:t>Itsenäistä tutustumista työnantajan nettisivuihin tukikysymysten avulla:</a:t>
            </a:r>
          </a:p>
          <a:p>
            <a:pPr marL="742950" lvl="1" indent="-285750">
              <a:buFont typeface="Arial" panose="020B0604020202020204" pitchFamily="34" charset="0"/>
              <a:buChar char="•"/>
            </a:pPr>
            <a:endParaRPr lang="fi-FI" sz="1400" dirty="0">
              <a:latin typeface="Century Gothic" panose="020B0502020202020204" pitchFamily="34" charset="0"/>
            </a:endParaRPr>
          </a:p>
          <a:p>
            <a:pPr lvl="1"/>
            <a:r>
              <a:rPr lang="fi-FI" sz="1400" b="1" dirty="0">
                <a:latin typeface="Century Gothic" panose="020B0502020202020204" pitchFamily="34" charset="0"/>
              </a:rPr>
              <a:t>Voit kysyä esimerkiksi:</a:t>
            </a:r>
          </a:p>
          <a:p>
            <a:pPr marL="742950" lvl="1" indent="-285750">
              <a:buFont typeface="Arial" panose="020B0604020202020204" pitchFamily="34" charset="0"/>
              <a:buChar char="•"/>
            </a:pPr>
            <a:r>
              <a:rPr lang="fi-FI" sz="1400" dirty="0">
                <a:latin typeface="Century Gothic" panose="020B0502020202020204" pitchFamily="34" charset="0"/>
              </a:rPr>
              <a:t>Mikä on yrityksen tärkein tavoite/ Miksi on olemassa?</a:t>
            </a:r>
          </a:p>
          <a:p>
            <a:pPr marL="742950" lvl="1" indent="-285750">
              <a:buFont typeface="Arial" panose="020B0604020202020204" pitchFamily="34" charset="0"/>
              <a:buChar char="•"/>
            </a:pPr>
            <a:r>
              <a:rPr lang="fi-FI" sz="1400" dirty="0">
                <a:latin typeface="Century Gothic" panose="020B0502020202020204" pitchFamily="34" charset="0"/>
              </a:rPr>
              <a:t>Millaista toimintaa/ palveluja/työtehtäviä yrityksessä on?</a:t>
            </a:r>
          </a:p>
          <a:p>
            <a:pPr marL="742950" lvl="1" indent="-285750">
              <a:buFont typeface="Arial" panose="020B0604020202020204" pitchFamily="34" charset="0"/>
              <a:buChar char="•"/>
            </a:pPr>
            <a:r>
              <a:rPr lang="fi-FI" sz="1400" dirty="0">
                <a:latin typeface="Century Gothic" panose="020B0502020202020204" pitchFamily="34" charset="0"/>
              </a:rPr>
              <a:t>Mitkä yrityksen arvot ovat?</a:t>
            </a:r>
          </a:p>
          <a:p>
            <a:pPr marL="742950" lvl="1" indent="-285750">
              <a:buFont typeface="Arial" panose="020B0604020202020204" pitchFamily="34" charset="0"/>
              <a:buChar char="•"/>
            </a:pPr>
            <a:r>
              <a:rPr lang="fi-FI" sz="1400" dirty="0">
                <a:latin typeface="Century Gothic" panose="020B0502020202020204" pitchFamily="34" charset="0"/>
              </a:rPr>
              <a:t>Millaiselta nettisivut sinusta vaikuttavat? Ovat kiinnostavat, helposti ymmärrettävät?</a:t>
            </a:r>
          </a:p>
          <a:p>
            <a:pPr marL="742950" lvl="1" indent="-285750">
              <a:buFont typeface="Arial" panose="020B0604020202020204" pitchFamily="34" charset="0"/>
              <a:buChar char="•"/>
            </a:pPr>
            <a:r>
              <a:rPr lang="fi-FI" sz="1400" dirty="0">
                <a:latin typeface="Century Gothic" panose="020B0502020202020204" pitchFamily="34" charset="0"/>
              </a:rPr>
              <a:t>Löysitkö etsimäsi tiedot?</a:t>
            </a:r>
          </a:p>
          <a:p>
            <a:pPr marL="742950" lvl="1" indent="-285750">
              <a:buFont typeface="Arial" panose="020B0604020202020204" pitchFamily="34" charset="0"/>
              <a:buChar char="•"/>
            </a:pPr>
            <a:r>
              <a:rPr lang="fi-FI" sz="1400" dirty="0">
                <a:latin typeface="Century Gothic" panose="020B0502020202020204" pitchFamily="34" charset="0"/>
              </a:rPr>
              <a:t>Koetko sivut kiinnostavaksi ikäistesi kannalta, jos et niin mitä muuttaisit?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5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2" name="Kuvatekstisuorakulmio 11">
            <a:extLst>
              <a:ext uri="{FF2B5EF4-FFF2-40B4-BE49-F238E27FC236}">
                <a16:creationId xmlns:a16="http://schemas.microsoft.com/office/drawing/2014/main" id="{D21D83A0-8FA3-1149-97E7-C658C578F396}"/>
              </a:ext>
            </a:extLst>
          </p:cNvPr>
          <p:cNvSpPr/>
          <p:nvPr/>
        </p:nvSpPr>
        <p:spPr>
          <a:xfrm rot="5400000">
            <a:off x="5566587" y="1461563"/>
            <a:ext cx="1016975" cy="2956618"/>
          </a:xfrm>
          <a:prstGeom prst="wedgeRectCallout">
            <a:avLst/>
          </a:prstGeom>
          <a:solidFill>
            <a:srgbClr val="A8DACC"/>
          </a:solidFill>
          <a:ln>
            <a:solidFill>
              <a:srgbClr val="A8DA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B993F68F-DBD7-FE44-83AB-BE84FD3E40E4}"/>
              </a:ext>
            </a:extLst>
          </p:cNvPr>
          <p:cNvSpPr/>
          <p:nvPr/>
        </p:nvSpPr>
        <p:spPr>
          <a:xfrm>
            <a:off x="4754895" y="2729400"/>
            <a:ext cx="2640360" cy="707886"/>
          </a:xfrm>
          <a:prstGeom prst="rect">
            <a:avLst/>
          </a:prstGeom>
        </p:spPr>
        <p:txBody>
          <a:bodyPr wrap="square">
            <a:spAutoFit/>
          </a:bodyPr>
          <a:lstStyle/>
          <a:p>
            <a:pPr algn="ctr"/>
            <a:r>
              <a:rPr lang="fi-FI" b="1" dirty="0">
                <a:latin typeface="Century Gothic" panose="020B0502020202020204" pitchFamily="34" charset="0"/>
              </a:rPr>
              <a:t>Nauti valmiista työstä! </a:t>
            </a:r>
          </a:p>
        </p:txBody>
      </p:sp>
      <p:sp>
        <p:nvSpPr>
          <p:cNvPr id="17" name="Kuvatekstisuorakulmio 16">
            <a:extLst>
              <a:ext uri="{FF2B5EF4-FFF2-40B4-BE49-F238E27FC236}">
                <a16:creationId xmlns:a16="http://schemas.microsoft.com/office/drawing/2014/main" id="{4CE60C1A-17FD-F24B-B0F2-4E89E313D627}"/>
              </a:ext>
            </a:extLst>
          </p:cNvPr>
          <p:cNvSpPr/>
          <p:nvPr/>
        </p:nvSpPr>
        <p:spPr>
          <a:xfrm rot="16200000">
            <a:off x="5028253" y="3697114"/>
            <a:ext cx="2093644" cy="2956618"/>
          </a:xfrm>
          <a:prstGeom prst="wedgeRectCallout">
            <a:avLst/>
          </a:prstGeom>
          <a:solidFill>
            <a:srgbClr val="A8DACC"/>
          </a:solidFill>
          <a:ln>
            <a:solidFill>
              <a:srgbClr val="A8DA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Suorakulmio 1">
            <a:extLst>
              <a:ext uri="{FF2B5EF4-FFF2-40B4-BE49-F238E27FC236}">
                <a16:creationId xmlns:a16="http://schemas.microsoft.com/office/drawing/2014/main" id="{8E9D0B89-EBAC-2E41-AD4E-4650C05B7A94}"/>
              </a:ext>
            </a:extLst>
          </p:cNvPr>
          <p:cNvSpPr/>
          <p:nvPr/>
        </p:nvSpPr>
        <p:spPr>
          <a:xfrm>
            <a:off x="4775822" y="4390592"/>
            <a:ext cx="2640356" cy="1569660"/>
          </a:xfrm>
          <a:prstGeom prst="rect">
            <a:avLst/>
          </a:prstGeom>
        </p:spPr>
        <p:txBody>
          <a:bodyPr wrap="square">
            <a:spAutoFit/>
          </a:bodyPr>
          <a:lstStyle/>
          <a:p>
            <a:r>
              <a:rPr lang="fi-FI" sz="1600" b="1" dirty="0">
                <a:latin typeface="Century Gothic" panose="020B0502020202020204" pitchFamily="34" charset="0"/>
              </a:rPr>
              <a:t>Videot esitellään tiimipalaverissa, ja ne voivat jäädä työyhteisön näkyville esim. intraan</a:t>
            </a:r>
          </a:p>
          <a:p>
            <a:r>
              <a:rPr lang="fi-FI" sz="1600" b="1" dirty="0">
                <a:latin typeface="Century Gothic" panose="020B0502020202020204" pitchFamily="34" charset="0"/>
              </a:rPr>
              <a:t>Ole ylpeä onnistumisestasi!</a:t>
            </a:r>
          </a:p>
        </p:txBody>
      </p:sp>
    </p:spTree>
    <p:extLst>
      <p:ext uri="{BB962C8B-B14F-4D97-AF65-F5344CB8AC3E}">
        <p14:creationId xmlns:p14="http://schemas.microsoft.com/office/powerpoint/2010/main" val="1762403509"/>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VKD18 - kumppanuus ja näkyvyydet_uusi_kumppanuudet eri slideillä">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umma pohj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ikotie_ppt_180419" id="{44F8FE5E-6277-EE4E-BE98-4CB564B3FFE9}" vid="{430EC3B1-3644-C240-BDF7-0663D16648C5}"/>
    </a:ext>
  </a:extLst>
</a:theme>
</file>

<file path=ppt/theme/theme4.xml><?xml version="1.0" encoding="utf-8"?>
<a:theme xmlns:a="http://schemas.openxmlformats.org/drawingml/2006/main" name="1_Office-te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894</TotalTime>
  <Words>1060</Words>
  <Application>Microsoft Macintosh PowerPoint</Application>
  <PresentationFormat>Laajakuva</PresentationFormat>
  <Paragraphs>175</Paragraphs>
  <Slides>11</Slides>
  <Notes>4</Notes>
  <HiddenSlides>0</HiddenSlides>
  <MMClips>0</MMClips>
  <ScaleCrop>false</ScaleCrop>
  <HeadingPairs>
    <vt:vector size="6" baseType="variant">
      <vt:variant>
        <vt:lpstr>Käytetyt fontit</vt:lpstr>
      </vt:variant>
      <vt:variant>
        <vt:i4>6</vt:i4>
      </vt:variant>
      <vt:variant>
        <vt:lpstr>Teema</vt:lpstr>
      </vt:variant>
      <vt:variant>
        <vt:i4>4</vt:i4>
      </vt:variant>
      <vt:variant>
        <vt:lpstr>Dian otsikot</vt:lpstr>
      </vt:variant>
      <vt:variant>
        <vt:i4>11</vt:i4>
      </vt:variant>
    </vt:vector>
  </HeadingPairs>
  <TitlesOfParts>
    <vt:vector size="21" baseType="lpstr">
      <vt:lpstr>Arial</vt:lpstr>
      <vt:lpstr>Calibri</vt:lpstr>
      <vt:lpstr>Calibri Light</vt:lpstr>
      <vt:lpstr>Century Gothic</vt:lpstr>
      <vt:lpstr>Roboto Slab</vt:lpstr>
      <vt:lpstr>Wingdings</vt:lpstr>
      <vt:lpstr>Office-teema</vt:lpstr>
      <vt:lpstr>1_VKD18 - kumppanuus ja näkyvyydet_uusi_kumppanuudet eri slideillä</vt:lpstr>
      <vt:lpstr>Tumma pohja</vt:lpstr>
      <vt:lpstr>1_Office-teema</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Charlotta Forsberg</dc:creator>
  <cp:lastModifiedBy>Charlotta Forsberg</cp:lastModifiedBy>
  <cp:revision>18</cp:revision>
  <dcterms:created xsi:type="dcterms:W3CDTF">2021-03-01T13:51:20Z</dcterms:created>
  <dcterms:modified xsi:type="dcterms:W3CDTF">2021-03-04T20:20:13Z</dcterms:modified>
</cp:coreProperties>
</file>